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32"/>
  </p:notesMasterIdLst>
  <p:handoutMasterIdLst>
    <p:handoutMasterId r:id="rId33"/>
  </p:handoutMasterIdLst>
  <p:sldIdLst>
    <p:sldId id="303" r:id="rId5"/>
    <p:sldId id="366" r:id="rId6"/>
    <p:sldId id="405" r:id="rId7"/>
    <p:sldId id="312" r:id="rId8"/>
    <p:sldId id="458" r:id="rId9"/>
    <p:sldId id="463" r:id="rId10"/>
    <p:sldId id="341" r:id="rId11"/>
    <p:sldId id="402" r:id="rId12"/>
    <p:sldId id="491" r:id="rId13"/>
    <p:sldId id="474" r:id="rId14"/>
    <p:sldId id="478" r:id="rId15"/>
    <p:sldId id="492" r:id="rId16"/>
    <p:sldId id="431" r:id="rId17"/>
    <p:sldId id="484" r:id="rId18"/>
    <p:sldId id="493" r:id="rId19"/>
    <p:sldId id="485" r:id="rId20"/>
    <p:sldId id="490" r:id="rId21"/>
    <p:sldId id="494" r:id="rId22"/>
    <p:sldId id="495" r:id="rId23"/>
    <p:sldId id="496" r:id="rId24"/>
    <p:sldId id="497" r:id="rId25"/>
    <p:sldId id="498" r:id="rId26"/>
    <p:sldId id="499" r:id="rId27"/>
    <p:sldId id="486" r:id="rId28"/>
    <p:sldId id="500" r:id="rId29"/>
    <p:sldId id="487" r:id="rId30"/>
    <p:sldId id="488" r:id="rId31"/>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6" autoAdjust="0"/>
    <p:restoredTop sz="66018" autoAdjust="0"/>
  </p:normalViewPr>
  <p:slideViewPr>
    <p:cSldViewPr showGuides="1">
      <p:cViewPr varScale="1">
        <p:scale>
          <a:sx n="78" d="100"/>
          <a:sy n="78" d="100"/>
        </p:scale>
        <p:origin x="180" y="84"/>
      </p:cViewPr>
      <p:guideLst>
        <p:guide pos="3839"/>
        <p:guide orient="horz" pos="2160"/>
      </p:guideLst>
    </p:cSldViewPr>
  </p:slideViewPr>
  <p:outlineViewPr>
    <p:cViewPr>
      <p:scale>
        <a:sx n="33" d="100"/>
        <a:sy n="33" d="100"/>
      </p:scale>
      <p:origin x="0" y="-954"/>
    </p:cViewPr>
  </p:outlineViewPr>
  <p:notesTextViewPr>
    <p:cViewPr>
      <p:scale>
        <a:sx n="100" d="100"/>
        <a:sy n="100" d="100"/>
      </p:scale>
      <p:origin x="0" y="0"/>
    </p:cViewPr>
  </p:notesTextViewPr>
  <p:notesViewPr>
    <p:cSldViewPr>
      <p:cViewPr varScale="1">
        <p:scale>
          <a:sx n="100" d="100"/>
          <a:sy n="100" d="100"/>
        </p:scale>
        <p:origin x="35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athan Hoang" userId="d3886d889f7ec06d" providerId="LiveId" clId="{2DC77EAA-7D04-4CE3-A391-DD95D4EDD16B}"/>
    <pc:docChg chg="modSld">
      <pc:chgData name="Johnathan Hoang" userId="d3886d889f7ec06d" providerId="LiveId" clId="{2DC77EAA-7D04-4CE3-A391-DD95D4EDD16B}" dt="2024-09-13T01:01:16.392" v="23" actId="6549"/>
      <pc:docMkLst>
        <pc:docMk/>
      </pc:docMkLst>
      <pc:sldChg chg="modNotesTx">
        <pc:chgData name="Johnathan Hoang" userId="d3886d889f7ec06d" providerId="LiveId" clId="{2DC77EAA-7D04-4CE3-A391-DD95D4EDD16B}" dt="2024-09-13T00:59:12.251" v="0" actId="6549"/>
        <pc:sldMkLst>
          <pc:docMk/>
          <pc:sldMk cId="214754473" sldId="312"/>
        </pc:sldMkLst>
      </pc:sldChg>
      <pc:sldChg chg="modNotesTx">
        <pc:chgData name="Johnathan Hoang" userId="d3886d889f7ec06d" providerId="LiveId" clId="{2DC77EAA-7D04-4CE3-A391-DD95D4EDD16B}" dt="2024-09-13T00:59:29.701" v="3" actId="6549"/>
        <pc:sldMkLst>
          <pc:docMk/>
          <pc:sldMk cId="1558923905" sldId="341"/>
        </pc:sldMkLst>
      </pc:sldChg>
      <pc:sldChg chg="modNotesTx">
        <pc:chgData name="Johnathan Hoang" userId="d3886d889f7ec06d" providerId="LiveId" clId="{2DC77EAA-7D04-4CE3-A391-DD95D4EDD16B}" dt="2024-09-13T00:59:34.333" v="4" actId="6549"/>
        <pc:sldMkLst>
          <pc:docMk/>
          <pc:sldMk cId="2429164751" sldId="402"/>
        </pc:sldMkLst>
      </pc:sldChg>
      <pc:sldChg chg="modNotesTx">
        <pc:chgData name="Johnathan Hoang" userId="d3886d889f7ec06d" providerId="LiveId" clId="{2DC77EAA-7D04-4CE3-A391-DD95D4EDD16B}" dt="2024-09-13T00:59:59.600" v="9" actId="6549"/>
        <pc:sldMkLst>
          <pc:docMk/>
          <pc:sldMk cId="1786213235" sldId="431"/>
        </pc:sldMkLst>
      </pc:sldChg>
      <pc:sldChg chg="modNotesTx">
        <pc:chgData name="Johnathan Hoang" userId="d3886d889f7ec06d" providerId="LiveId" clId="{2DC77EAA-7D04-4CE3-A391-DD95D4EDD16B}" dt="2024-09-13T00:59:19.314" v="1" actId="6549"/>
        <pc:sldMkLst>
          <pc:docMk/>
          <pc:sldMk cId="159785978" sldId="458"/>
        </pc:sldMkLst>
      </pc:sldChg>
      <pc:sldChg chg="modNotesTx">
        <pc:chgData name="Johnathan Hoang" userId="d3886d889f7ec06d" providerId="LiveId" clId="{2DC77EAA-7D04-4CE3-A391-DD95D4EDD16B}" dt="2024-09-13T00:59:25.033" v="2" actId="6549"/>
        <pc:sldMkLst>
          <pc:docMk/>
          <pc:sldMk cId="1045125251" sldId="463"/>
        </pc:sldMkLst>
      </pc:sldChg>
      <pc:sldChg chg="modNotesTx">
        <pc:chgData name="Johnathan Hoang" userId="d3886d889f7ec06d" providerId="LiveId" clId="{2DC77EAA-7D04-4CE3-A391-DD95D4EDD16B}" dt="2024-09-13T00:59:43.361" v="6" actId="6549"/>
        <pc:sldMkLst>
          <pc:docMk/>
          <pc:sldMk cId="682218278" sldId="474"/>
        </pc:sldMkLst>
      </pc:sldChg>
      <pc:sldChg chg="modNotesTx">
        <pc:chgData name="Johnathan Hoang" userId="d3886d889f7ec06d" providerId="LiveId" clId="{2DC77EAA-7D04-4CE3-A391-DD95D4EDD16B}" dt="2024-09-13T00:59:47.292" v="7" actId="6549"/>
        <pc:sldMkLst>
          <pc:docMk/>
          <pc:sldMk cId="194999560" sldId="478"/>
        </pc:sldMkLst>
      </pc:sldChg>
      <pc:sldChg chg="modNotesTx">
        <pc:chgData name="Johnathan Hoang" userId="d3886d889f7ec06d" providerId="LiveId" clId="{2DC77EAA-7D04-4CE3-A391-DD95D4EDD16B}" dt="2024-09-13T01:00:05.049" v="10" actId="6549"/>
        <pc:sldMkLst>
          <pc:docMk/>
          <pc:sldMk cId="3362987230" sldId="484"/>
        </pc:sldMkLst>
      </pc:sldChg>
      <pc:sldChg chg="modNotesTx">
        <pc:chgData name="Johnathan Hoang" userId="d3886d889f7ec06d" providerId="LiveId" clId="{2DC77EAA-7D04-4CE3-A391-DD95D4EDD16B}" dt="2024-09-13T01:00:17.922" v="12" actId="6549"/>
        <pc:sldMkLst>
          <pc:docMk/>
          <pc:sldMk cId="1589519933" sldId="485"/>
        </pc:sldMkLst>
      </pc:sldChg>
      <pc:sldChg chg="modNotesTx">
        <pc:chgData name="Johnathan Hoang" userId="d3886d889f7ec06d" providerId="LiveId" clId="{2DC77EAA-7D04-4CE3-A391-DD95D4EDD16B}" dt="2024-09-13T01:01:03.137" v="20" actId="6549"/>
        <pc:sldMkLst>
          <pc:docMk/>
          <pc:sldMk cId="1655665438" sldId="486"/>
        </pc:sldMkLst>
      </pc:sldChg>
      <pc:sldChg chg="modNotesTx">
        <pc:chgData name="Johnathan Hoang" userId="d3886d889f7ec06d" providerId="LiveId" clId="{2DC77EAA-7D04-4CE3-A391-DD95D4EDD16B}" dt="2024-09-13T01:01:12.351" v="22" actId="6549"/>
        <pc:sldMkLst>
          <pc:docMk/>
          <pc:sldMk cId="3673921971" sldId="487"/>
        </pc:sldMkLst>
      </pc:sldChg>
      <pc:sldChg chg="modNotesTx">
        <pc:chgData name="Johnathan Hoang" userId="d3886d889f7ec06d" providerId="LiveId" clId="{2DC77EAA-7D04-4CE3-A391-DD95D4EDD16B}" dt="2024-09-13T01:01:16.392" v="23" actId="6549"/>
        <pc:sldMkLst>
          <pc:docMk/>
          <pc:sldMk cId="1281437329" sldId="488"/>
        </pc:sldMkLst>
      </pc:sldChg>
      <pc:sldChg chg="modNotesTx">
        <pc:chgData name="Johnathan Hoang" userId="d3886d889f7ec06d" providerId="LiveId" clId="{2DC77EAA-7D04-4CE3-A391-DD95D4EDD16B}" dt="2024-09-13T01:00:23.951" v="13" actId="6549"/>
        <pc:sldMkLst>
          <pc:docMk/>
          <pc:sldMk cId="4046085868" sldId="490"/>
        </pc:sldMkLst>
      </pc:sldChg>
      <pc:sldChg chg="modNotesTx">
        <pc:chgData name="Johnathan Hoang" userId="d3886d889f7ec06d" providerId="LiveId" clId="{2DC77EAA-7D04-4CE3-A391-DD95D4EDD16B}" dt="2024-09-13T00:59:39.147" v="5" actId="6549"/>
        <pc:sldMkLst>
          <pc:docMk/>
          <pc:sldMk cId="3103910888" sldId="491"/>
        </pc:sldMkLst>
      </pc:sldChg>
      <pc:sldChg chg="modNotesTx">
        <pc:chgData name="Johnathan Hoang" userId="d3886d889f7ec06d" providerId="LiveId" clId="{2DC77EAA-7D04-4CE3-A391-DD95D4EDD16B}" dt="2024-09-13T00:59:51.104" v="8" actId="6549"/>
        <pc:sldMkLst>
          <pc:docMk/>
          <pc:sldMk cId="925360319" sldId="492"/>
        </pc:sldMkLst>
      </pc:sldChg>
      <pc:sldChg chg="modNotesTx">
        <pc:chgData name="Johnathan Hoang" userId="d3886d889f7ec06d" providerId="LiveId" clId="{2DC77EAA-7D04-4CE3-A391-DD95D4EDD16B}" dt="2024-09-13T01:00:11.356" v="11" actId="6549"/>
        <pc:sldMkLst>
          <pc:docMk/>
          <pc:sldMk cId="288920544" sldId="493"/>
        </pc:sldMkLst>
      </pc:sldChg>
      <pc:sldChg chg="modNotesTx">
        <pc:chgData name="Johnathan Hoang" userId="d3886d889f7ec06d" providerId="LiveId" clId="{2DC77EAA-7D04-4CE3-A391-DD95D4EDD16B}" dt="2024-09-13T01:00:29.757" v="14" actId="6549"/>
        <pc:sldMkLst>
          <pc:docMk/>
          <pc:sldMk cId="2236791032" sldId="494"/>
        </pc:sldMkLst>
      </pc:sldChg>
      <pc:sldChg chg="modNotesTx">
        <pc:chgData name="Johnathan Hoang" userId="d3886d889f7ec06d" providerId="LiveId" clId="{2DC77EAA-7D04-4CE3-A391-DD95D4EDD16B}" dt="2024-09-13T01:00:35.011" v="15" actId="6549"/>
        <pc:sldMkLst>
          <pc:docMk/>
          <pc:sldMk cId="4088419715" sldId="495"/>
        </pc:sldMkLst>
      </pc:sldChg>
      <pc:sldChg chg="modNotesTx">
        <pc:chgData name="Johnathan Hoang" userId="d3886d889f7ec06d" providerId="LiveId" clId="{2DC77EAA-7D04-4CE3-A391-DD95D4EDD16B}" dt="2024-09-13T01:00:39.228" v="16" actId="6549"/>
        <pc:sldMkLst>
          <pc:docMk/>
          <pc:sldMk cId="1693750631" sldId="496"/>
        </pc:sldMkLst>
      </pc:sldChg>
      <pc:sldChg chg="modNotesTx">
        <pc:chgData name="Johnathan Hoang" userId="d3886d889f7ec06d" providerId="LiveId" clId="{2DC77EAA-7D04-4CE3-A391-DD95D4EDD16B}" dt="2024-09-13T01:00:43.730" v="17" actId="6549"/>
        <pc:sldMkLst>
          <pc:docMk/>
          <pc:sldMk cId="1214237345" sldId="497"/>
        </pc:sldMkLst>
      </pc:sldChg>
      <pc:sldChg chg="modNotesTx">
        <pc:chgData name="Johnathan Hoang" userId="d3886d889f7ec06d" providerId="LiveId" clId="{2DC77EAA-7D04-4CE3-A391-DD95D4EDD16B}" dt="2024-09-13T01:00:53.663" v="18" actId="6549"/>
        <pc:sldMkLst>
          <pc:docMk/>
          <pc:sldMk cId="3821615154" sldId="498"/>
        </pc:sldMkLst>
      </pc:sldChg>
      <pc:sldChg chg="modNotesTx">
        <pc:chgData name="Johnathan Hoang" userId="d3886d889f7ec06d" providerId="LiveId" clId="{2DC77EAA-7D04-4CE3-A391-DD95D4EDD16B}" dt="2024-09-13T01:00:58.241" v="19" actId="6549"/>
        <pc:sldMkLst>
          <pc:docMk/>
          <pc:sldMk cId="3554123419" sldId="499"/>
        </pc:sldMkLst>
      </pc:sldChg>
      <pc:sldChg chg="modNotesTx">
        <pc:chgData name="Johnathan Hoang" userId="d3886d889f7ec06d" providerId="LiveId" clId="{2DC77EAA-7D04-4CE3-A391-DD95D4EDD16B}" dt="2024-09-13T01:01:06.996" v="21" actId="6549"/>
        <pc:sldMkLst>
          <pc:docMk/>
          <pc:sldMk cId="1308722671" sldId="5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vi-VN" dirty="0">
              <a:solidFill>
                <a:schemeClr val="tx2"/>
              </a:solidFill>
            </a:endParaRPr>
          </a:p>
        </p:txBody>
      </p:sp>
      <p:sp>
        <p:nvSpPr>
          <p:cNvPr id="3" name="Chỗ dành sẵn cho Ngày tháng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CF7488BD-4EA3-41F1-8DDF-9CDF7647C64B}" type="datetime1">
              <a:rPr lang="vi-VN" smtClean="0">
                <a:solidFill>
                  <a:schemeClr val="tx2"/>
                </a:solidFill>
              </a:rPr>
              <a:t>12/09/2024</a:t>
            </a:fld>
            <a:endParaRPr lang="vi-VN" dirty="0">
              <a:solidFill>
                <a:schemeClr val="tx2"/>
              </a:solidFill>
            </a:endParaRPr>
          </a:p>
        </p:txBody>
      </p:sp>
      <p:sp>
        <p:nvSpPr>
          <p:cNvPr id="4" name="Chỗ dành sẵn cho Chân trang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vi-VN" dirty="0">
              <a:solidFill>
                <a:schemeClr val="tx2"/>
              </a:solidFill>
            </a:endParaRPr>
          </a:p>
        </p:txBody>
      </p:sp>
      <p:sp>
        <p:nvSpPr>
          <p:cNvPr id="5" name="Chỗ dành sẵn cho Số hiệu Bản chiế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vi-VN">
                <a:solidFill>
                  <a:schemeClr val="tx2"/>
                </a:solidFill>
              </a:rPr>
              <a:pPr algn="r" rtl="0"/>
              <a:t>‹#›</a:t>
            </a:fld>
            <a:endParaRPr lang="vi-VN"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vi-VN" noProof="0" dirty="0"/>
          </a:p>
        </p:txBody>
      </p:sp>
      <p:sp>
        <p:nvSpPr>
          <p:cNvPr id="3" name="Chỗ dành sẵn cho Ngà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6748BA8C-D7FB-42C9-A8F9-C37637DDC96D}" type="datetime1">
              <a:rPr lang="vi-VN" smtClean="0"/>
              <a:pPr/>
              <a:t>12/09/2024</a:t>
            </a:fld>
            <a:endParaRPr lang="vi-VN" dirty="0"/>
          </a:p>
        </p:txBody>
      </p:sp>
      <p:sp>
        <p:nvSpPr>
          <p:cNvPr id="4" name="Chỗ dành sẵn cho Hình ảnh của Bản chiế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vi-VN" noProof="0" dirty="0"/>
          </a:p>
        </p:txBody>
      </p:sp>
      <p:sp>
        <p:nvSpPr>
          <p:cNvPr id="5" name="Chỗ dành sẵn cho Ghi ch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vi-VN" dirty="0"/>
              <a:t>Bấm để sửa kiểu văn bản </a:t>
            </a:r>
            <a:r>
              <a:rPr lang="vi-VN" dirty="0" err="1"/>
              <a:t>Bản</a:t>
            </a:r>
            <a:r>
              <a:rPr lang="vi-VN" dirty="0"/>
              <a:t> cái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6" name="Chỗ dành sẵ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vi-VN" noProof="0" dirty="0"/>
          </a:p>
        </p:txBody>
      </p:sp>
      <p:sp>
        <p:nvSpPr>
          <p:cNvPr id="7" name="Chỗ dành sẵn cho Số hiệu Bả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vi-VN" smtClean="0"/>
              <a:pPr/>
              <a:t>‹#›</a:t>
            </a:fld>
            <a:endParaRPr lang="vi-VN"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f.ly/logosres/newtstbck?ref=Page.p+7&amp;off=715&amp;ctx=Introduction%0a~The+final+historical+secti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ef.ly/logosres/newtstbck?ref=Page.p+7&amp;off=715&amp;ctx=Introduction%0a~The+final+historical+secti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a:t>
            </a:fld>
            <a:endParaRPr lang="vi-VN" dirty="0"/>
          </a:p>
        </p:txBody>
      </p:sp>
    </p:spTree>
    <p:extLst>
      <p:ext uri="{BB962C8B-B14F-4D97-AF65-F5344CB8AC3E}">
        <p14:creationId xmlns:p14="http://schemas.microsoft.com/office/powerpoint/2010/main" val="2988104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10</a:t>
            </a:fld>
            <a:endParaRPr lang="vi-VN" dirty="0"/>
          </a:p>
        </p:txBody>
      </p:sp>
    </p:spTree>
    <p:extLst>
      <p:ext uri="{BB962C8B-B14F-4D97-AF65-F5344CB8AC3E}">
        <p14:creationId xmlns:p14="http://schemas.microsoft.com/office/powerpoint/2010/main" val="1315002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11</a:t>
            </a:fld>
            <a:endParaRPr lang="vi-VN" dirty="0"/>
          </a:p>
        </p:txBody>
      </p:sp>
    </p:spTree>
    <p:extLst>
      <p:ext uri="{BB962C8B-B14F-4D97-AF65-F5344CB8AC3E}">
        <p14:creationId xmlns:p14="http://schemas.microsoft.com/office/powerpoint/2010/main" val="885149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12</a:t>
            </a:fld>
            <a:endParaRPr lang="vi-VN" dirty="0"/>
          </a:p>
        </p:txBody>
      </p:sp>
    </p:spTree>
    <p:extLst>
      <p:ext uri="{BB962C8B-B14F-4D97-AF65-F5344CB8AC3E}">
        <p14:creationId xmlns:p14="http://schemas.microsoft.com/office/powerpoint/2010/main" val="1854431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13</a:t>
            </a:fld>
            <a:endParaRPr lang="vi-VN" dirty="0"/>
          </a:p>
        </p:txBody>
      </p:sp>
    </p:spTree>
    <p:extLst>
      <p:ext uri="{BB962C8B-B14F-4D97-AF65-F5344CB8AC3E}">
        <p14:creationId xmlns:p14="http://schemas.microsoft.com/office/powerpoint/2010/main" val="270461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14</a:t>
            </a:fld>
            <a:endParaRPr lang="vi-VN" dirty="0"/>
          </a:p>
        </p:txBody>
      </p:sp>
    </p:spTree>
    <p:extLst>
      <p:ext uri="{BB962C8B-B14F-4D97-AF65-F5344CB8AC3E}">
        <p14:creationId xmlns:p14="http://schemas.microsoft.com/office/powerpoint/2010/main" val="2290264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15</a:t>
            </a:fld>
            <a:endParaRPr lang="vi-VN" dirty="0"/>
          </a:p>
        </p:txBody>
      </p:sp>
    </p:spTree>
    <p:extLst>
      <p:ext uri="{BB962C8B-B14F-4D97-AF65-F5344CB8AC3E}">
        <p14:creationId xmlns:p14="http://schemas.microsoft.com/office/powerpoint/2010/main" val="2615265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16</a:t>
            </a:fld>
            <a:endParaRPr lang="vi-VN" dirty="0"/>
          </a:p>
        </p:txBody>
      </p:sp>
    </p:spTree>
    <p:extLst>
      <p:ext uri="{BB962C8B-B14F-4D97-AF65-F5344CB8AC3E}">
        <p14:creationId xmlns:p14="http://schemas.microsoft.com/office/powerpoint/2010/main" val="2093039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17</a:t>
            </a:fld>
            <a:endParaRPr lang="vi-VN" dirty="0"/>
          </a:p>
        </p:txBody>
      </p:sp>
    </p:spTree>
    <p:extLst>
      <p:ext uri="{BB962C8B-B14F-4D97-AF65-F5344CB8AC3E}">
        <p14:creationId xmlns:p14="http://schemas.microsoft.com/office/powerpoint/2010/main" val="1860079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18</a:t>
            </a:fld>
            <a:endParaRPr lang="vi-VN" dirty="0"/>
          </a:p>
        </p:txBody>
      </p:sp>
    </p:spTree>
    <p:extLst>
      <p:ext uri="{BB962C8B-B14F-4D97-AF65-F5344CB8AC3E}">
        <p14:creationId xmlns:p14="http://schemas.microsoft.com/office/powerpoint/2010/main" val="3963105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19</a:t>
            </a:fld>
            <a:endParaRPr lang="vi-VN" dirty="0"/>
          </a:p>
        </p:txBody>
      </p:sp>
    </p:spTree>
    <p:extLst>
      <p:ext uri="{BB962C8B-B14F-4D97-AF65-F5344CB8AC3E}">
        <p14:creationId xmlns:p14="http://schemas.microsoft.com/office/powerpoint/2010/main" val="2668624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a:t>
            </a:fld>
            <a:endParaRPr lang="vi-VN" dirty="0"/>
          </a:p>
        </p:txBody>
      </p:sp>
    </p:spTree>
    <p:extLst>
      <p:ext uri="{BB962C8B-B14F-4D97-AF65-F5344CB8AC3E}">
        <p14:creationId xmlns:p14="http://schemas.microsoft.com/office/powerpoint/2010/main" val="3056147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20</a:t>
            </a:fld>
            <a:endParaRPr lang="vi-VN" dirty="0"/>
          </a:p>
        </p:txBody>
      </p:sp>
    </p:spTree>
    <p:extLst>
      <p:ext uri="{BB962C8B-B14F-4D97-AF65-F5344CB8AC3E}">
        <p14:creationId xmlns:p14="http://schemas.microsoft.com/office/powerpoint/2010/main" val="4101139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21</a:t>
            </a:fld>
            <a:endParaRPr lang="vi-VN" dirty="0"/>
          </a:p>
        </p:txBody>
      </p:sp>
    </p:spTree>
    <p:extLst>
      <p:ext uri="{BB962C8B-B14F-4D97-AF65-F5344CB8AC3E}">
        <p14:creationId xmlns:p14="http://schemas.microsoft.com/office/powerpoint/2010/main" val="2837453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22</a:t>
            </a:fld>
            <a:endParaRPr lang="vi-VN" dirty="0"/>
          </a:p>
        </p:txBody>
      </p:sp>
    </p:spTree>
    <p:extLst>
      <p:ext uri="{BB962C8B-B14F-4D97-AF65-F5344CB8AC3E}">
        <p14:creationId xmlns:p14="http://schemas.microsoft.com/office/powerpoint/2010/main" val="416399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23</a:t>
            </a:fld>
            <a:endParaRPr lang="vi-VN" dirty="0"/>
          </a:p>
        </p:txBody>
      </p:sp>
    </p:spTree>
    <p:extLst>
      <p:ext uri="{BB962C8B-B14F-4D97-AF65-F5344CB8AC3E}">
        <p14:creationId xmlns:p14="http://schemas.microsoft.com/office/powerpoint/2010/main" val="518932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24</a:t>
            </a:fld>
            <a:endParaRPr lang="vi-VN" dirty="0"/>
          </a:p>
        </p:txBody>
      </p:sp>
    </p:spTree>
    <p:extLst>
      <p:ext uri="{BB962C8B-B14F-4D97-AF65-F5344CB8AC3E}">
        <p14:creationId xmlns:p14="http://schemas.microsoft.com/office/powerpoint/2010/main" val="1539554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25</a:t>
            </a:fld>
            <a:endParaRPr lang="vi-VN" dirty="0"/>
          </a:p>
        </p:txBody>
      </p:sp>
    </p:spTree>
    <p:extLst>
      <p:ext uri="{BB962C8B-B14F-4D97-AF65-F5344CB8AC3E}">
        <p14:creationId xmlns:p14="http://schemas.microsoft.com/office/powerpoint/2010/main" val="1411652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26</a:t>
            </a:fld>
            <a:endParaRPr lang="vi-VN" dirty="0"/>
          </a:p>
        </p:txBody>
      </p:sp>
    </p:spTree>
    <p:extLst>
      <p:ext uri="{BB962C8B-B14F-4D97-AF65-F5344CB8AC3E}">
        <p14:creationId xmlns:p14="http://schemas.microsoft.com/office/powerpoint/2010/main" val="1530014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B8796F01-7154-41E0-B48B-A6921757531A}" type="slidenum">
              <a:rPr lang="vi-VN" smtClean="0"/>
              <a:pPr/>
              <a:t>27</a:t>
            </a:fld>
            <a:endParaRPr lang="vi-VN" dirty="0"/>
          </a:p>
        </p:txBody>
      </p:sp>
    </p:spTree>
    <p:extLst>
      <p:ext uri="{BB962C8B-B14F-4D97-AF65-F5344CB8AC3E}">
        <p14:creationId xmlns:p14="http://schemas.microsoft.com/office/powerpoint/2010/main" val="336236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a:t>
            </a:fld>
            <a:endParaRPr lang="vi-VN" dirty="0"/>
          </a:p>
        </p:txBody>
      </p:sp>
    </p:spTree>
    <p:extLst>
      <p:ext uri="{BB962C8B-B14F-4D97-AF65-F5344CB8AC3E}">
        <p14:creationId xmlns:p14="http://schemas.microsoft.com/office/powerpoint/2010/main" val="3320391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b="0" i="0" u="none" strike="noStrike" baseline="0">
              <a:solidFill>
                <a:srgbClr val="0000FF"/>
              </a:solidFill>
              <a:hlinkClick r:id="rId3"/>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4</a:t>
            </a:fld>
            <a:endParaRPr lang="vi-VN" dirty="0"/>
          </a:p>
        </p:txBody>
      </p:sp>
    </p:spTree>
    <p:extLst>
      <p:ext uri="{BB962C8B-B14F-4D97-AF65-F5344CB8AC3E}">
        <p14:creationId xmlns:p14="http://schemas.microsoft.com/office/powerpoint/2010/main" val="3703478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b="0" i="0" u="none" strike="noStrike" baseline="0">
              <a:solidFill>
                <a:srgbClr val="0000FF"/>
              </a:solidFill>
              <a:hlinkClick r:id="rId3"/>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5</a:t>
            </a:fld>
            <a:endParaRPr lang="vi-VN" dirty="0"/>
          </a:p>
        </p:txBody>
      </p:sp>
    </p:spTree>
    <p:extLst>
      <p:ext uri="{BB962C8B-B14F-4D97-AF65-F5344CB8AC3E}">
        <p14:creationId xmlns:p14="http://schemas.microsoft.com/office/powerpoint/2010/main" val="12358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b="1"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6</a:t>
            </a:fld>
            <a:endParaRPr lang="vi-VN" dirty="0"/>
          </a:p>
        </p:txBody>
      </p:sp>
    </p:spTree>
    <p:extLst>
      <p:ext uri="{BB962C8B-B14F-4D97-AF65-F5344CB8AC3E}">
        <p14:creationId xmlns:p14="http://schemas.microsoft.com/office/powerpoint/2010/main" val="128042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7</a:t>
            </a:fld>
            <a:endParaRPr lang="vi-VN" dirty="0"/>
          </a:p>
        </p:txBody>
      </p:sp>
    </p:spTree>
    <p:extLst>
      <p:ext uri="{BB962C8B-B14F-4D97-AF65-F5344CB8AC3E}">
        <p14:creationId xmlns:p14="http://schemas.microsoft.com/office/powerpoint/2010/main" val="3767418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15000"/>
              </a:lnSpc>
              <a:spcBef>
                <a:spcPts val="0"/>
              </a:spcBef>
              <a:spcAft>
                <a:spcPts val="800"/>
              </a:spcAft>
              <a:buClrTx/>
              <a:buSzTx/>
              <a:buFontTx/>
              <a:buNone/>
              <a:tabLst/>
              <a:defRPr/>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8</a:t>
            </a:fld>
            <a:endParaRPr lang="vi-VN" dirty="0"/>
          </a:p>
        </p:txBody>
      </p:sp>
    </p:spTree>
    <p:extLst>
      <p:ext uri="{BB962C8B-B14F-4D97-AF65-F5344CB8AC3E}">
        <p14:creationId xmlns:p14="http://schemas.microsoft.com/office/powerpoint/2010/main" val="255426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9</a:t>
            </a:fld>
            <a:endParaRPr lang="vi-VN" dirty="0"/>
          </a:p>
        </p:txBody>
      </p:sp>
    </p:spTree>
    <p:extLst>
      <p:ext uri="{BB962C8B-B14F-4D97-AF65-F5344CB8AC3E}">
        <p14:creationId xmlns:p14="http://schemas.microsoft.com/office/powerpoint/2010/main" val="2991988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1"/>
            <a:ext cx="23044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5936" y="1122363"/>
            <a:ext cx="8789286" cy="2387600"/>
          </a:xfrm>
        </p:spPr>
        <p:txBody>
          <a:bodyPr anchor="b">
            <a:normAutofit/>
          </a:bodyPr>
          <a:lstStyle>
            <a:lvl1pPr algn="l">
              <a:defRPr sz="4799"/>
            </a:lvl1pPr>
          </a:lstStyle>
          <a:p>
            <a:r>
              <a:rPr lang="en-US"/>
              <a:t>Click to edit Master title style</a:t>
            </a:r>
            <a:endParaRPr lang="en-US" dirty="0"/>
          </a:p>
        </p:txBody>
      </p:sp>
      <p:sp>
        <p:nvSpPr>
          <p:cNvPr id="3" name="Subtitle 2"/>
          <p:cNvSpPr>
            <a:spLocks noGrp="1"/>
          </p:cNvSpPr>
          <p:nvPr>
            <p:ph type="subTitle" idx="1"/>
          </p:nvPr>
        </p:nvSpPr>
        <p:spPr>
          <a:xfrm>
            <a:off x="1875936" y="3602038"/>
            <a:ext cx="8789286" cy="1655762"/>
          </a:xfrm>
        </p:spPr>
        <p:txBody>
          <a:bodyPr>
            <a:normAutofit/>
          </a:bodyPr>
          <a:lstStyle>
            <a:lvl1pPr marL="0" indent="0" algn="l">
              <a:buNone/>
              <a:defRPr sz="1999" cap="all" baseline="0">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5668" y="5410202"/>
            <a:ext cx="2742486" cy="365125"/>
          </a:xfrm>
        </p:spPr>
        <p:txBody>
          <a:bodyPr/>
          <a:lstStyle/>
          <a:p>
            <a:fld id="{81DF1069-32CD-4216-BC9E-C4866D87C236}" type="datetime1">
              <a:rPr lang="vi-VN" smtClean="0"/>
              <a:pPr/>
              <a:t>12/09/2024</a:t>
            </a:fld>
            <a:endParaRPr lang="vi-VN" dirty="0"/>
          </a:p>
        </p:txBody>
      </p:sp>
      <p:sp>
        <p:nvSpPr>
          <p:cNvPr id="5" name="Footer Placeholder 4"/>
          <p:cNvSpPr>
            <a:spLocks noGrp="1"/>
          </p:cNvSpPr>
          <p:nvPr>
            <p:ph type="ftr" sz="quarter" idx="11"/>
          </p:nvPr>
        </p:nvSpPr>
        <p:spPr>
          <a:xfrm>
            <a:off x="1875936" y="5410202"/>
            <a:ext cx="5123551" cy="365125"/>
          </a:xfrm>
        </p:spPr>
        <p:txBody>
          <a:bodyPr/>
          <a:lstStyle/>
          <a:p>
            <a:pPr rtl="0"/>
            <a:endParaRPr lang="vi-VN" noProof="0" dirty="0"/>
          </a:p>
        </p:txBody>
      </p:sp>
      <p:sp>
        <p:nvSpPr>
          <p:cNvPr id="6" name="Slide Number Placeholder 5"/>
          <p:cNvSpPr>
            <a:spLocks noGrp="1"/>
          </p:cNvSpPr>
          <p:nvPr>
            <p:ph type="sldNum" sz="quarter" idx="12"/>
          </p:nvPr>
        </p:nvSpPr>
        <p:spPr>
          <a:xfrm>
            <a:off x="9894334" y="5410200"/>
            <a:ext cx="770888" cy="365125"/>
          </a:xfrm>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212079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13" y="4304665"/>
            <a:ext cx="9909774" cy="819355"/>
          </a:xfrm>
        </p:spPr>
        <p:txBody>
          <a:bodyPr anchor="b">
            <a:normAutofit/>
          </a:bodyPr>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114" y="606426"/>
            <a:ext cx="9909773"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199"/>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067" y="5124020"/>
            <a:ext cx="9908278" cy="682472"/>
          </a:xfrm>
        </p:spPr>
        <p:txBody>
          <a:bodyP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12/09/2024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591958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59" y="609600"/>
            <a:ext cx="9903375" cy="3429000"/>
          </a:xfrm>
        </p:spPr>
        <p:txBody>
          <a:bodyPr anchor="ctr">
            <a:normAutofit/>
          </a:bodyPr>
          <a:lstStyle>
            <a:lvl1pPr>
              <a:defRPr sz="3599"/>
            </a:lvl1pPr>
          </a:lstStyle>
          <a:p>
            <a:r>
              <a:rPr lang="en-US"/>
              <a:t>Click to edit Master title style</a:t>
            </a:r>
            <a:endParaRPr lang="en-US" dirty="0"/>
          </a:p>
        </p:txBody>
      </p:sp>
      <p:sp>
        <p:nvSpPr>
          <p:cNvPr id="4" name="Text Placeholder 3"/>
          <p:cNvSpPr>
            <a:spLocks noGrp="1"/>
          </p:cNvSpPr>
          <p:nvPr>
            <p:ph type="body" sz="half" idx="2"/>
          </p:nvPr>
        </p:nvSpPr>
        <p:spPr>
          <a:xfrm>
            <a:off x="1141113" y="4419600"/>
            <a:ext cx="9901880" cy="1371599"/>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12/09/2024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239797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36" y="609600"/>
            <a:ext cx="9300329" cy="2748429"/>
          </a:xfrm>
        </p:spPr>
        <p:txBody>
          <a:bodyPr anchor="ctr">
            <a:normAutofit/>
          </a:bodyPr>
          <a:lstStyle>
            <a:lvl1pPr>
              <a:defRPr sz="3599"/>
            </a:lvl1pPr>
          </a:lstStyle>
          <a:p>
            <a:r>
              <a:rPr lang="en-US"/>
              <a:t>Click to edit Master title style</a:t>
            </a:r>
            <a:endParaRPr lang="en-US" dirty="0"/>
          </a:p>
        </p:txBody>
      </p:sp>
      <p:sp>
        <p:nvSpPr>
          <p:cNvPr id="12" name="Text Placeholder 3"/>
          <p:cNvSpPr>
            <a:spLocks noGrp="1"/>
          </p:cNvSpPr>
          <p:nvPr>
            <p:ph type="body" sz="half" idx="13"/>
          </p:nvPr>
        </p:nvSpPr>
        <p:spPr>
          <a:xfrm>
            <a:off x="1720196" y="3365557"/>
            <a:ext cx="8750020" cy="548968"/>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114" y="4309919"/>
            <a:ext cx="9903422" cy="1489496"/>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12/09/2024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
        <p:nvSpPr>
          <p:cNvPr id="60" name="TextBox 59"/>
          <p:cNvSpPr txBox="1"/>
          <p:nvPr/>
        </p:nvSpPr>
        <p:spPr>
          <a:xfrm>
            <a:off x="903277" y="732394"/>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61" name="TextBox 60"/>
          <p:cNvSpPr txBox="1"/>
          <p:nvPr/>
        </p:nvSpPr>
        <p:spPr>
          <a:xfrm>
            <a:off x="10534626" y="2764972"/>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3751296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113" y="2134042"/>
            <a:ext cx="9903421" cy="2511835"/>
          </a:xfrm>
        </p:spPr>
        <p:txBody>
          <a:bodyPr anchor="b">
            <a:normAutofit/>
          </a:bodyPr>
          <a:lstStyle>
            <a:lvl1pPr>
              <a:defRPr sz="3599"/>
            </a:lvl1pPr>
          </a:lstStyle>
          <a:p>
            <a:r>
              <a:rPr lang="en-US"/>
              <a:t>Click to edit Master title style</a:t>
            </a:r>
            <a:endParaRPr lang="en-US" dirty="0"/>
          </a:p>
        </p:txBody>
      </p:sp>
      <p:sp>
        <p:nvSpPr>
          <p:cNvPr id="4" name="Text Placeholder 3"/>
          <p:cNvSpPr>
            <a:spLocks noGrp="1"/>
          </p:cNvSpPr>
          <p:nvPr>
            <p:ph type="body" sz="half" idx="2"/>
          </p:nvPr>
        </p:nvSpPr>
        <p:spPr>
          <a:xfrm>
            <a:off x="1141067" y="4657655"/>
            <a:ext cx="9901926" cy="1140644"/>
          </a:xfrm>
        </p:spPr>
        <p:txBody>
          <a:bodyPr anchor="t">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12/09/2024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248383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116" y="609600"/>
            <a:ext cx="990341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113" y="2674463"/>
            <a:ext cx="319606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625" y="3360263"/>
            <a:ext cx="3207899"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3591" y="2677635"/>
            <a:ext cx="318355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3040" y="3363435"/>
            <a:ext cx="3194998"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0397" y="2674463"/>
            <a:ext cx="319413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0397" y="3360263"/>
            <a:ext cx="3194136"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DF1069-32CD-4216-BC9E-C4866D87C236}" type="datetime1">
              <a:rPr lang="vi-VN" smtClean="0"/>
              <a:pPr/>
              <a:t>12/09/2024</a:t>
            </a:fld>
            <a:endParaRPr lang="vi-VN" dirty="0"/>
          </a:p>
        </p:txBody>
      </p:sp>
      <p:sp>
        <p:nvSpPr>
          <p:cNvPr id="4" name="Footer Placeholder 3"/>
          <p:cNvSpPr>
            <a:spLocks noGrp="1"/>
          </p:cNvSpPr>
          <p:nvPr>
            <p:ph type="ftr" sz="quarter" idx="11"/>
          </p:nvPr>
        </p:nvSpPr>
        <p:spPr/>
        <p:txBody>
          <a:bodyPr/>
          <a:lstStyle/>
          <a:p>
            <a:pPr rtl="0"/>
            <a:endParaRPr lang="vi-VN" noProof="0" dirty="0"/>
          </a:p>
        </p:txBody>
      </p:sp>
      <p:sp>
        <p:nvSpPr>
          <p:cNvPr id="5" name="Slide Number Placeholder 4"/>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584506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114" y="609600"/>
            <a:ext cx="990341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116" y="4404596"/>
            <a:ext cx="3194408"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116" y="2666998"/>
            <a:ext cx="3194408"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116" y="4980859"/>
            <a:ext cx="3194408" cy="81784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7884" y="4404596"/>
            <a:ext cx="3199567"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7884" y="2666998"/>
            <a:ext cx="319810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6424" y="4980857"/>
            <a:ext cx="3199567" cy="81034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0523" y="4404595"/>
            <a:ext cx="3189910"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0398" y="2666998"/>
            <a:ext cx="319413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0397" y="4980855"/>
            <a:ext cx="3194136" cy="810345"/>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DF1069-32CD-4216-BC9E-C4866D87C236}" type="datetime1">
              <a:rPr lang="vi-VN" smtClean="0"/>
              <a:pPr/>
              <a:t>12/09/2024</a:t>
            </a:fld>
            <a:endParaRPr lang="vi-VN" dirty="0"/>
          </a:p>
        </p:txBody>
      </p:sp>
      <p:sp>
        <p:nvSpPr>
          <p:cNvPr id="4" name="Footer Placeholder 3"/>
          <p:cNvSpPr>
            <a:spLocks noGrp="1"/>
          </p:cNvSpPr>
          <p:nvPr>
            <p:ph type="ftr" sz="quarter" idx="11"/>
          </p:nvPr>
        </p:nvSpPr>
        <p:spPr/>
        <p:txBody>
          <a:bodyPr/>
          <a:lstStyle/>
          <a:p>
            <a:pPr rtl="0"/>
            <a:endParaRPr lang="vi-VN" noProof="0" dirty="0"/>
          </a:p>
        </p:txBody>
      </p:sp>
      <p:sp>
        <p:nvSpPr>
          <p:cNvPr id="5" name="Slide Number Placeholder 4"/>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451954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F1069-32CD-4216-BC9E-C4866D87C236}" type="datetime1">
              <a:rPr lang="vi-VN" smtClean="0"/>
              <a:pPr/>
              <a:t>12/09/2024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631051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0046" y="609600"/>
            <a:ext cx="2004489"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113" y="609600"/>
            <a:ext cx="7746572"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F1069-32CD-4216-BC9E-C4866D87C236}" type="datetime1">
              <a:rPr lang="vi-VN" smtClean="0"/>
              <a:pPr/>
              <a:t>12/09/2024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283001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F1069-32CD-4216-BC9E-C4866D87C236}" type="datetime1">
              <a:rPr lang="vi-VN" smtClean="0"/>
              <a:pPr/>
              <a:t>12/09/2024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84211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114" y="1419227"/>
            <a:ext cx="9903420" cy="2852737"/>
          </a:xfrm>
        </p:spPr>
        <p:txBody>
          <a:bodyPr anchor="b">
            <a:normAutofit/>
          </a:bodyPr>
          <a:lstStyle>
            <a:lvl1pPr>
              <a:defRPr sz="3599"/>
            </a:lvl1pPr>
          </a:lstStyle>
          <a:p>
            <a:r>
              <a:rPr lang="en-US"/>
              <a:t>Click to edit Master title style</a:t>
            </a:r>
            <a:endParaRPr lang="en-US" dirty="0"/>
          </a:p>
        </p:txBody>
      </p:sp>
      <p:sp>
        <p:nvSpPr>
          <p:cNvPr id="3" name="Text Placeholder 2"/>
          <p:cNvSpPr>
            <a:spLocks noGrp="1"/>
          </p:cNvSpPr>
          <p:nvPr>
            <p:ph type="body" idx="1"/>
          </p:nvPr>
        </p:nvSpPr>
        <p:spPr>
          <a:xfrm>
            <a:off x="1141114" y="4424362"/>
            <a:ext cx="9903420" cy="1374776"/>
          </a:xfrm>
        </p:spPr>
        <p:txBody>
          <a:bodyPr>
            <a:normAutofit/>
          </a:bodyPr>
          <a:lstStyle>
            <a:lvl1pPr marL="0" indent="0">
              <a:buNone/>
              <a:defRPr sz="1799" cap="all" baseline="0">
                <a:solidFill>
                  <a:schemeClr val="tx1">
                    <a:tint val="75000"/>
                  </a:schemeClr>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DF1069-32CD-4216-BC9E-C4866D87C236}" type="datetime1">
              <a:rPr lang="vi-VN" smtClean="0"/>
              <a:pPr/>
              <a:t>12/09/2024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65720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113" y="2249486"/>
            <a:ext cx="487711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3" y="2249486"/>
            <a:ext cx="487394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DF1069-32CD-4216-BC9E-C4866D87C236}" type="datetime1">
              <a:rPr lang="vi-VN" smtClean="0"/>
              <a:pPr/>
              <a:t>12/09/2024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425041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114" y="619127"/>
            <a:ext cx="990342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69663" y="2249486"/>
            <a:ext cx="464857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113" y="3073398"/>
            <a:ext cx="487712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9141" y="2249485"/>
            <a:ext cx="464539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3073398"/>
            <a:ext cx="487394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DF1069-32CD-4216-BC9E-C4866D87C236}" type="datetime1">
              <a:rPr lang="vi-VN" smtClean="0"/>
              <a:pPr/>
              <a:t>12/09/2024</a:t>
            </a:fld>
            <a:endParaRPr lang="vi-VN" dirty="0"/>
          </a:p>
        </p:txBody>
      </p:sp>
      <p:sp>
        <p:nvSpPr>
          <p:cNvPr id="8" name="Footer Placeholder 7"/>
          <p:cNvSpPr>
            <a:spLocks noGrp="1"/>
          </p:cNvSpPr>
          <p:nvPr>
            <p:ph type="ftr" sz="quarter" idx="11"/>
          </p:nvPr>
        </p:nvSpPr>
        <p:spPr/>
        <p:txBody>
          <a:bodyPr/>
          <a:lstStyle/>
          <a:p>
            <a:pPr rtl="0"/>
            <a:endParaRPr lang="vi-VN" noProof="0" dirty="0"/>
          </a:p>
        </p:txBody>
      </p:sp>
      <p:sp>
        <p:nvSpPr>
          <p:cNvPr id="9" name="Slide Number Placeholder 8"/>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1596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DF1069-32CD-4216-BC9E-C4866D87C236}" type="datetime1">
              <a:rPr lang="vi-VN" smtClean="0"/>
              <a:pPr/>
              <a:t>12/09/2024</a:t>
            </a:fld>
            <a:endParaRPr lang="vi-VN" dirty="0"/>
          </a:p>
        </p:txBody>
      </p:sp>
      <p:sp>
        <p:nvSpPr>
          <p:cNvPr id="4" name="Footer Placeholder 3"/>
          <p:cNvSpPr>
            <a:spLocks noGrp="1"/>
          </p:cNvSpPr>
          <p:nvPr>
            <p:ph type="ftr" sz="quarter" idx="11"/>
          </p:nvPr>
        </p:nvSpPr>
        <p:spPr/>
        <p:txBody>
          <a:bodyPr/>
          <a:lstStyle/>
          <a:p>
            <a:pPr rtl="0"/>
            <a:endParaRPr lang="vi-VN" noProof="0" dirty="0"/>
          </a:p>
        </p:txBody>
      </p:sp>
      <p:sp>
        <p:nvSpPr>
          <p:cNvPr id="5" name="Slide Number Placeholder 4"/>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53179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1069-32CD-4216-BC9E-C4866D87C236}" type="datetime1">
              <a:rPr lang="vi-VN" smtClean="0"/>
              <a:pPr/>
              <a:t>12/09/2024</a:t>
            </a:fld>
            <a:endParaRPr lang="vi-VN" dirty="0"/>
          </a:p>
        </p:txBody>
      </p:sp>
      <p:sp>
        <p:nvSpPr>
          <p:cNvPr id="3" name="Footer Placeholder 2"/>
          <p:cNvSpPr>
            <a:spLocks noGrp="1"/>
          </p:cNvSpPr>
          <p:nvPr>
            <p:ph type="ftr" sz="quarter" idx="11"/>
          </p:nvPr>
        </p:nvSpPr>
        <p:spPr/>
        <p:txBody>
          <a:bodyPr/>
          <a:lstStyle/>
          <a:p>
            <a:pPr rtl="0"/>
            <a:endParaRPr lang="vi-VN" noProof="0" dirty="0"/>
          </a:p>
        </p:txBody>
      </p:sp>
      <p:sp>
        <p:nvSpPr>
          <p:cNvPr id="4" name="Slide Number Placeholder 3"/>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4147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407" y="609601"/>
            <a:ext cx="3855033" cy="1639884"/>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54858" y="592666"/>
            <a:ext cx="5889675"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407" y="2249486"/>
            <a:ext cx="3855033"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12/09/2024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8496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16" y="609600"/>
            <a:ext cx="5932963" cy="1639886"/>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378799" y="609602"/>
            <a:ext cx="3665735"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141113" y="2249486"/>
            <a:ext cx="5932966"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12/09/2024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409896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4" y="1"/>
            <a:ext cx="12050749"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116" y="618518"/>
            <a:ext cx="990341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115" y="2249487"/>
            <a:ext cx="990341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4979" y="5883277"/>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1DF1069-32CD-4216-BC9E-C4866D87C236}" type="datetime1">
              <a:rPr lang="vi-VN" smtClean="0"/>
              <a:pPr/>
              <a:t>12/09/2024</a:t>
            </a:fld>
            <a:endParaRPr lang="vi-VN" dirty="0"/>
          </a:p>
        </p:txBody>
      </p:sp>
      <p:sp>
        <p:nvSpPr>
          <p:cNvPr id="5" name="Footer Placeholder 4"/>
          <p:cNvSpPr>
            <a:spLocks noGrp="1"/>
          </p:cNvSpPr>
          <p:nvPr>
            <p:ph type="ftr" sz="quarter" idx="3"/>
          </p:nvPr>
        </p:nvSpPr>
        <p:spPr>
          <a:xfrm>
            <a:off x="1141114" y="5883276"/>
            <a:ext cx="6237684"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vi-VN" noProof="0" dirty="0"/>
          </a:p>
        </p:txBody>
      </p:sp>
      <p:sp>
        <p:nvSpPr>
          <p:cNvPr id="6" name="Slide Number Placeholder 5"/>
          <p:cNvSpPr>
            <a:spLocks noGrp="1"/>
          </p:cNvSpPr>
          <p:nvPr>
            <p:ph type="sldNum" sz="quarter" idx="4"/>
          </p:nvPr>
        </p:nvSpPr>
        <p:spPr>
          <a:xfrm>
            <a:off x="10273645" y="5883275"/>
            <a:ext cx="770888"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4219756053"/>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599" kern="1200" cap="all" baseline="0">
          <a:solidFill>
            <a:schemeClr val="tx1"/>
          </a:solidFill>
          <a:latin typeface="+mj-lt"/>
          <a:ea typeface="+mj-ea"/>
          <a:cs typeface="+mj-cs"/>
        </a:defRPr>
      </a:lvl1pPr>
    </p:titleStyle>
    <p:bodyStyle>
      <a:lvl1pPr marL="228531" indent="-228531" algn="l" defTabSz="914126" rtl="0" eaLnBrk="1" latinLnBrk="0" hangingPunct="1">
        <a:lnSpc>
          <a:spcPct val="120000"/>
        </a:lnSpc>
        <a:spcBef>
          <a:spcPts val="1000"/>
        </a:spcBef>
        <a:buSzPct val="125000"/>
        <a:buFont typeface="Arial" panose="020B0604020202020204" pitchFamily="34" charset="0"/>
        <a:buChar char="•"/>
        <a:defRPr sz="2399" kern="1200">
          <a:solidFill>
            <a:schemeClr val="tx1"/>
          </a:solidFill>
          <a:latin typeface="+mn-lt"/>
          <a:ea typeface="+mn-ea"/>
          <a:cs typeface="+mn-cs"/>
        </a:defRPr>
      </a:lvl1pPr>
      <a:lvl2pPr marL="685594" indent="-228531" algn="l" defTabSz="914126" rtl="0" eaLnBrk="1" latinLnBrk="0" hangingPunct="1">
        <a:lnSpc>
          <a:spcPct val="120000"/>
        </a:lnSpc>
        <a:spcBef>
          <a:spcPts val="500"/>
        </a:spcBef>
        <a:buSzPct val="125000"/>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120000"/>
        </a:lnSpc>
        <a:spcBef>
          <a:spcPts val="500"/>
        </a:spcBef>
        <a:buSzPct val="125000"/>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0908"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7971"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5034"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141116" y="618518"/>
            <a:ext cx="10211096" cy="1057882"/>
          </a:xfrm>
        </p:spPr>
        <p:txBody>
          <a:bodyPr anchor="b">
            <a:normAutofit fontScale="90000"/>
          </a:bodyPr>
          <a:lstStyle/>
          <a:p>
            <a:r>
              <a:rPr lang="en-US" sz="6600" b="1" kern="100">
                <a:ln w="9525" cap="flat" cmpd="sng" algn="ctr">
                  <a:solidFill>
                    <a:srgbClr val="FFFFFF"/>
                  </a:solidFill>
                  <a:prstDash val="solid"/>
                  <a:round/>
                </a:ln>
                <a:effectLst>
                  <a:outerShdw blurRad="12700" dist="38100" dir="2700000" algn="tl">
                    <a:schemeClr val="accent5">
                      <a:lumMod val="60000"/>
                      <a:lumOff val="40000"/>
                    </a:schemeClr>
                  </a:outerShdw>
                </a:effectLst>
              </a:rPr>
              <a:t>T</a:t>
            </a:r>
            <a:r>
              <a:rPr lang="vi-VN" sz="6600" b="1" kern="100">
                <a:ln w="9525" cap="flat" cmpd="sng" algn="ctr">
                  <a:solidFill>
                    <a:srgbClr val="FFFFFF"/>
                  </a:solidFill>
                  <a:prstDash val="solid"/>
                  <a:round/>
                </a:ln>
                <a:effectLst>
                  <a:outerShdw blurRad="12700" dist="38100" dir="2700000" algn="tl">
                    <a:schemeClr val="accent5">
                      <a:lumMod val="60000"/>
                      <a:lumOff val="40000"/>
                    </a:schemeClr>
                  </a:outerShdw>
                </a:effectLst>
              </a:rPr>
              <a:t>ôn Vinh Đức Chúa Trời</a:t>
            </a:r>
            <a:endParaRPr lang="vi-VN" sz="66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41116" y="2249488"/>
            <a:ext cx="10058696" cy="3541712"/>
          </a:xfrm>
          <a:noFill/>
        </p:spPr>
      </p:pic>
      <p:pic>
        <p:nvPicPr>
          <p:cNvPr id="4" name="Picture 3" descr="A blue cross and white doves on a black background&#10;&#10;Description automatically generated">
            <a:extLst>
              <a:ext uri="{FF2B5EF4-FFF2-40B4-BE49-F238E27FC236}">
                <a16:creationId xmlns:a16="http://schemas.microsoft.com/office/drawing/2014/main" id="{93886682-1E60-9597-0DFB-8481345B5E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9786" y="2477580"/>
            <a:ext cx="2181356" cy="1542764"/>
          </a:xfrm>
          <a:prstGeom prst="rect">
            <a:avLst/>
          </a:prstGeom>
        </p:spPr>
      </p:pic>
    </p:spTree>
    <p:extLst>
      <p:ext uri="{BB962C8B-B14F-4D97-AF65-F5344CB8AC3E}">
        <p14:creationId xmlns:p14="http://schemas.microsoft.com/office/powerpoint/2010/main" val="76097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Iv. THỂ LOẠI VÀ CƠ CẤU</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132980" y="-13238"/>
            <a:ext cx="8096169" cy="6642638"/>
          </a:xfrm>
        </p:spPr>
        <p:txBody>
          <a:bodyPr>
            <a:noAutofit/>
          </a:bodyPr>
          <a:lstStyle/>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Cô-rinh-tô thứ nhất là một lá thư mục vụ gửi đến một hội thánh địa phương từ một người cha gửi cho những đứa con lầm lạc về mặt thuộc linh của mình (4:14-21).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Sau phần giới thiệu (1:1-9), Phao-lô ngay lập tức đối mặt với vấn đề chia rẽ trong hội thánh Cô-rinh-tô (1:10-4:21). Hội thánh cần điều chỉnh sự thống nhất tinh thần của mình trước khi có thể giải quyết các vấn đề khác.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Thứ hai, Phao-lô đề cập đến ba vấn đề đạo đức trong hội thánh: loạn luân (5:1–13); kiện tụng giữa các tín đồ (6:1-11); và gian dâm với gái mại dâm (6:12–20).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Thứ ba, Phao-lô đưa ra những câu trả lời thuộc linh cho nhiều câu hỏi khác nhau từ độc giả truyền đến ông (7:1-16:12).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Cuối cùng, ông đưa ra lời khuyên, lời chào và lời chúc kết thúc (16:13–24).</a:t>
            </a:r>
          </a:p>
        </p:txBody>
      </p:sp>
    </p:spTree>
    <p:extLst>
      <p:ext uri="{BB962C8B-B14F-4D97-AF65-F5344CB8AC3E}">
        <p14:creationId xmlns:p14="http://schemas.microsoft.com/office/powerpoint/2010/main" val="6822182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Iv. THỂ LOẠI VÀ CƠ CẤU - Đề cương</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21305" y="76200"/>
            <a:ext cx="7942525" cy="6281467"/>
          </a:xfrm>
        </p:spPr>
        <p:txBody>
          <a:bodyPr>
            <a:noAutofit/>
          </a:bodyPr>
          <a:lstStyle/>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Đề cương</a:t>
            </a:r>
          </a:p>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 I. </a:t>
            </a:r>
            <a:r>
              <a:rPr lang="vi-VN" sz="2400" b="1" kern="100">
                <a:effectLst/>
                <a:latin typeface="Arial" panose="020B0604020202020204" pitchFamily="34" charset="0"/>
                <a:ea typeface="Arial" panose="020B0604020202020204" pitchFamily="34" charset="0"/>
                <a:cs typeface="Times New Roman" panose="02020603050405020304" pitchFamily="18" charset="0"/>
              </a:rPr>
              <a:t>Lời giới thiệu </a:t>
            </a:r>
            <a:r>
              <a:rPr lang="vi-VN" sz="2400" kern="100">
                <a:effectLst/>
                <a:latin typeface="Arial" panose="020B0604020202020204" pitchFamily="34" charset="0"/>
                <a:ea typeface="Arial" panose="020B0604020202020204" pitchFamily="34" charset="0"/>
                <a:cs typeface="Times New Roman" panose="02020603050405020304" pitchFamily="18" charset="0"/>
              </a:rPr>
              <a:t>(1 Cô-rinh-tô 1:1–9)</a:t>
            </a:r>
          </a:p>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 II. </a:t>
            </a:r>
            <a:r>
              <a:rPr lang="vi-VN" sz="2400" b="1" kern="100">
                <a:effectLst/>
                <a:latin typeface="Arial" panose="020B0604020202020204" pitchFamily="34" charset="0"/>
                <a:ea typeface="Arial" panose="020B0604020202020204" pitchFamily="34" charset="0"/>
                <a:cs typeface="Times New Roman" panose="02020603050405020304" pitchFamily="18" charset="0"/>
              </a:rPr>
              <a:t>Lời quở trách</a:t>
            </a:r>
            <a:r>
              <a:rPr lang="vi-VN" sz="2400" kern="100">
                <a:effectLst/>
                <a:latin typeface="Arial" panose="020B0604020202020204" pitchFamily="34" charset="0"/>
                <a:ea typeface="Arial" panose="020B0604020202020204" pitchFamily="34" charset="0"/>
                <a:cs typeface="Times New Roman" panose="02020603050405020304" pitchFamily="18" charset="0"/>
              </a:rPr>
              <a:t>: “Tôi khuyên anh em” (1 Cô-rinh-tô 1:10–4:21)</a:t>
            </a:r>
          </a:p>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 III. </a:t>
            </a:r>
            <a:r>
              <a:rPr lang="vi-VN" sz="2400" b="1" kern="100">
                <a:effectLst/>
                <a:latin typeface="Arial" panose="020B0604020202020204" pitchFamily="34" charset="0"/>
                <a:ea typeface="Arial" panose="020B0604020202020204" pitchFamily="34" charset="0"/>
                <a:cs typeface="Times New Roman" panose="02020603050405020304" pitchFamily="18" charset="0"/>
              </a:rPr>
              <a:t>Sửa lại</a:t>
            </a:r>
            <a:r>
              <a:rPr lang="vi-VN" sz="2400" kern="100">
                <a:effectLst/>
                <a:latin typeface="Arial" panose="020B0604020202020204" pitchFamily="34" charset="0"/>
                <a:ea typeface="Arial" panose="020B0604020202020204" pitchFamily="34" charset="0"/>
                <a:cs typeface="Times New Roman" panose="02020603050405020304" pitchFamily="18" charset="0"/>
              </a:rPr>
              <a:t>: “Anh đã trở nên kiêu ngạo” (1 Cô-rinh-tô 5:1–6:20)</a:t>
            </a:r>
          </a:p>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 IV. </a:t>
            </a:r>
            <a:r>
              <a:rPr lang="vi-VN" sz="2400" b="1" kern="100">
                <a:effectLst/>
                <a:latin typeface="Arial" panose="020B0604020202020204" pitchFamily="34" charset="0"/>
                <a:ea typeface="Arial" panose="020B0604020202020204" pitchFamily="34" charset="0"/>
                <a:cs typeface="Times New Roman" panose="02020603050405020304" pitchFamily="18" charset="0"/>
              </a:rPr>
              <a:t>Lời chỉ dẫn</a:t>
            </a:r>
            <a:r>
              <a:rPr lang="vi-VN" sz="2400" kern="100">
                <a:effectLst/>
                <a:latin typeface="Arial" panose="020B0604020202020204" pitchFamily="34" charset="0"/>
                <a:ea typeface="Arial" panose="020B0604020202020204" pitchFamily="34" charset="0"/>
                <a:cs typeface="Times New Roman" panose="02020603050405020304" pitchFamily="18" charset="0"/>
              </a:rPr>
              <a:t>: “Đừng ngu dốt” (1 Cô-rinh-tô 7:1–14:40)</a:t>
            </a:r>
          </a:p>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 V. </a:t>
            </a:r>
            <a:r>
              <a:rPr lang="vi-VN" sz="2400" b="1" kern="100">
                <a:effectLst/>
                <a:latin typeface="Arial" panose="020B0604020202020204" pitchFamily="34" charset="0"/>
                <a:ea typeface="Arial" panose="020B0604020202020204" pitchFamily="34" charset="0"/>
                <a:cs typeface="Times New Roman" panose="02020603050405020304" pitchFamily="18" charset="0"/>
              </a:rPr>
              <a:t>Giảng dạy</a:t>
            </a:r>
            <a:r>
              <a:rPr lang="vi-VN" sz="2400" kern="100">
                <a:effectLst/>
                <a:latin typeface="Arial" panose="020B0604020202020204" pitchFamily="34" charset="0"/>
                <a:ea typeface="Arial" panose="020B0604020202020204" pitchFamily="34" charset="0"/>
                <a:cs typeface="Times New Roman" panose="02020603050405020304" pitchFamily="18" charset="0"/>
              </a:rPr>
              <a:t>: “Ta mách cho con một điều mầu nhiệm” (1 Cô-rinh-tô 15:1–16:12)</a:t>
            </a:r>
          </a:p>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 VI. </a:t>
            </a:r>
            <a:r>
              <a:rPr lang="vi-VN" sz="2400" b="1" kern="100">
                <a:effectLst/>
                <a:latin typeface="Arial" panose="020B0604020202020204" pitchFamily="34" charset="0"/>
                <a:ea typeface="Arial" panose="020B0604020202020204" pitchFamily="34" charset="0"/>
                <a:cs typeface="Times New Roman" panose="02020603050405020304" pitchFamily="18" charset="0"/>
              </a:rPr>
              <a:t>Những Lời Khuyên Cuối Cùng, Lời Chào Và Lời Chúc Phúc</a:t>
            </a:r>
          </a:p>
        </p:txBody>
      </p:sp>
    </p:spTree>
    <p:extLst>
      <p:ext uri="{BB962C8B-B14F-4D97-AF65-F5344CB8AC3E}">
        <p14:creationId xmlns:p14="http://schemas.microsoft.com/office/powerpoint/2010/main" val="194999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a:bodyPr>
          <a:lstStyle/>
          <a:p>
            <a:r>
              <a:rPr lang="vi-VN">
                <a:solidFill>
                  <a:srgbClr val="FFFFFF"/>
                </a:solidFill>
              </a:rPr>
              <a:t>V. TIN NHẮN – 1. Lời giới thiệu</a:t>
            </a: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Thông điệp của 1 Cô-rinh-tô là </a:t>
            </a:r>
            <a:r>
              <a:rPr lang="vi-VN" sz="2800" b="1" kern="100">
                <a:effectLst/>
                <a:latin typeface="Arial" panose="020B0604020202020204" pitchFamily="34" charset="0"/>
                <a:ea typeface="Arial" panose="020B0604020202020204" pitchFamily="34" charset="0"/>
                <a:cs typeface="Times New Roman" panose="02020603050405020304" pitchFamily="18" charset="0"/>
              </a:rPr>
              <a:t>các vấn đề của hội thánh địa phương</a:t>
            </a:r>
            <a:r>
              <a:rPr lang="vi-VN" sz="2800" kern="100">
                <a:effectLst/>
                <a:latin typeface="Arial" panose="020B0604020202020204" pitchFamily="34" charset="0"/>
                <a:ea typeface="Arial" panose="020B0604020202020204" pitchFamily="34" charset="0"/>
                <a:cs typeface="Times New Roman" panose="02020603050405020304" pitchFamily="18" charset="0"/>
              </a:rPr>
              <a:t> bắt nguồn từ </a:t>
            </a:r>
            <a:r>
              <a:rPr lang="vi-VN" sz="2800" b="1" kern="100">
                <a:effectLst/>
                <a:latin typeface="Arial" panose="020B0604020202020204" pitchFamily="34" charset="0"/>
                <a:ea typeface="Arial" panose="020B0604020202020204" pitchFamily="34" charset="0"/>
                <a:cs typeface="Times New Roman" panose="02020603050405020304" pitchFamily="18" charset="0"/>
              </a:rPr>
              <a:t>thói ích kỷ tội lỗi </a:t>
            </a:r>
            <a:r>
              <a:rPr lang="vi-VN" sz="2800" kern="100">
                <a:effectLst/>
                <a:latin typeface="Arial" panose="020B0604020202020204" pitchFamily="34" charset="0"/>
                <a:ea typeface="Arial" panose="020B0604020202020204" pitchFamily="34" charset="0"/>
                <a:cs typeface="Times New Roman" panose="02020603050405020304" pitchFamily="18" charset="0"/>
              </a:rPr>
              <a:t>và có thể được giải quyết một cách hiệu quả bởi </a:t>
            </a:r>
            <a:r>
              <a:rPr lang="vi-VN" sz="2800" b="1" kern="100">
                <a:effectLst/>
                <a:latin typeface="Arial" panose="020B0604020202020204" pitchFamily="34" charset="0"/>
                <a:ea typeface="Arial" panose="020B0604020202020204" pitchFamily="34" charset="0"/>
                <a:cs typeface="Times New Roman" panose="02020603050405020304" pitchFamily="18" charset="0"/>
              </a:rPr>
              <a:t>những người thuộc linh đã hiến thân phục vụ Chúa </a:t>
            </a:r>
            <a:r>
              <a:rPr lang="vi-VN" sz="2800" kern="100">
                <a:effectLst/>
                <a:latin typeface="Arial" panose="020B0604020202020204" pitchFamily="34" charset="0"/>
                <a:ea typeface="Arial" panose="020B0604020202020204" pitchFamily="34" charset="0"/>
                <a:cs typeface="Times New Roman" panose="02020603050405020304" pitchFamily="18" charset="0"/>
              </a:rPr>
              <a:t>của họ và</a:t>
            </a:r>
            <a:r>
              <a:rPr lang="vi-VN" sz="2800" b="1" kern="100">
                <a:effectLst/>
                <a:latin typeface="Arial" panose="020B0604020202020204" pitchFamily="34" charset="0"/>
                <a:ea typeface="Arial" panose="020B0604020202020204" pitchFamily="34" charset="0"/>
                <a:cs typeface="Times New Roman" panose="02020603050405020304" pitchFamily="18" charset="0"/>
              </a:rPr>
              <a:t> bước đi theo gương Đấng Christ.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Khi giải quyết các vấn đề, Phao-lô bảo họ “</a:t>
            </a:r>
            <a:r>
              <a:rPr lang="vi-VN" sz="2800" b="1" kern="100">
                <a:effectLst/>
                <a:latin typeface="Arial" panose="020B0604020202020204" pitchFamily="34" charset="0"/>
                <a:ea typeface="Arial" panose="020B0604020202020204" pitchFamily="34" charset="0"/>
                <a:cs typeface="Times New Roman" panose="02020603050405020304" pitchFamily="18" charset="0"/>
              </a:rPr>
              <a:t>hãy bắt chước tôi, như tôi cũng bắt chước Đấng Christ</a:t>
            </a:r>
            <a:r>
              <a:rPr lang="vi-VN" sz="2800" kern="100">
                <a:effectLst/>
                <a:latin typeface="Arial" panose="020B0604020202020204" pitchFamily="34" charset="0"/>
                <a:ea typeface="Arial" panose="020B0604020202020204" pitchFamily="34" charset="0"/>
                <a:cs typeface="Times New Roman" panose="02020603050405020304" pitchFamily="18" charset="0"/>
              </a:rPr>
              <a:t>” (11:1; xem 4:16). Bức thư thể hiện phản ứng của một người có tâm linh khi áp dụng giáo lý đúng đắn vào cuộc sống trong quá trình bước đi với Chúa.</a:t>
            </a:r>
          </a:p>
        </p:txBody>
      </p:sp>
    </p:spTree>
    <p:extLst>
      <p:ext uri="{BB962C8B-B14F-4D97-AF65-F5344CB8AC3E}">
        <p14:creationId xmlns:p14="http://schemas.microsoft.com/office/powerpoint/2010/main" val="9253603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a:bodyPr>
          <a:lstStyle/>
          <a:p>
            <a:r>
              <a:rPr lang="vi-VN">
                <a:solidFill>
                  <a:srgbClr val="FFFFFF"/>
                </a:solidFill>
              </a:rPr>
              <a:t>V. TIN NHẮN – 1. Lời giới thiệu</a:t>
            </a: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703810" cy="6629400"/>
          </a:xfrm>
        </p:spPr>
        <p:txBody>
          <a:bodyPr>
            <a:noAutofit/>
          </a:bodyPr>
          <a:lstStyle/>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Trong khi Phao-lô đề cập đến nhiều chủ đề, lời dạy chính yếu là </a:t>
            </a:r>
            <a:r>
              <a:rPr lang="vi-VN" sz="2800" b="1" kern="100">
                <a:effectLst/>
                <a:latin typeface="Arial" panose="020B0604020202020204" pitchFamily="34" charset="0"/>
                <a:ea typeface="Arial" panose="020B0604020202020204" pitchFamily="34" charset="0"/>
                <a:cs typeface="Times New Roman" panose="02020603050405020304" pitchFamily="18" charset="0"/>
              </a:rPr>
              <a:t>chương tình yêu </a:t>
            </a:r>
            <a:r>
              <a:rPr lang="vi-VN" sz="2800" kern="100">
                <a:effectLst/>
                <a:latin typeface="Arial" panose="020B0604020202020204" pitchFamily="34" charset="0"/>
                <a:ea typeface="Arial" panose="020B0604020202020204" pitchFamily="34" charset="0"/>
                <a:cs typeface="Times New Roman" panose="02020603050405020304" pitchFamily="18" charset="0"/>
              </a:rPr>
              <a:t>(chương 13), và ví dụ chính </a:t>
            </a:r>
            <a:r>
              <a:rPr lang="vi-VN" sz="2800" b="1" kern="100">
                <a:effectLst/>
                <a:latin typeface="Arial" panose="020B0604020202020204" pitchFamily="34" charset="0"/>
                <a:ea typeface="Arial" panose="020B0604020202020204" pitchFamily="34" charset="0"/>
                <a:cs typeface="Times New Roman" panose="02020603050405020304" pitchFamily="18" charset="0"/>
              </a:rPr>
              <a:t>là Đấng Christ </a:t>
            </a:r>
            <a:r>
              <a:rPr lang="vi-VN" sz="2800" kern="100">
                <a:effectLst/>
                <a:latin typeface="Arial" panose="020B0604020202020204" pitchFamily="34" charset="0"/>
                <a:ea typeface="Arial" panose="020B0604020202020204" pitchFamily="34" charset="0"/>
                <a:cs typeface="Times New Roman" panose="02020603050405020304" pitchFamily="18" charset="0"/>
              </a:rPr>
              <a:t>trong minh họa về Bữa Tiệc Thánh (chương 11).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I. Lời giới thiệu (1 Cô-rinh-tô 1:1–9)</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Lời giới thiệu của Phao-lô bắt đầu bằng một lời khích lệ. Phao-lô mô tả hội thánh tại Cô-rinh-tô theo sự kêu gọi và thánh hóa tối cao của Đức Chúa Trời (1:1-3).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Phao-lô cũng tạ ơn Đức Chúa Trời vì Ngài đã ban những ân tứ thuộc linh đầy ân điển cho họ. (1:4-9).</a:t>
            </a:r>
          </a:p>
        </p:txBody>
      </p:sp>
    </p:spTree>
    <p:extLst>
      <p:ext uri="{BB962C8B-B14F-4D97-AF65-F5344CB8AC3E}">
        <p14:creationId xmlns:p14="http://schemas.microsoft.com/office/powerpoint/2010/main" val="1786213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fontScale="90000"/>
          </a:bodyPr>
          <a:lstStyle/>
          <a:p>
            <a:r>
              <a:rPr lang="vi-VN">
                <a:solidFill>
                  <a:srgbClr val="FFFFFF"/>
                </a:solidFill>
              </a:rPr>
              <a:t>V. TIN NHẮN- 2. </a:t>
            </a:r>
            <a:r>
              <a:rPr lang="it-IT">
                <a:solidFill>
                  <a:srgbClr val="FFFFFF"/>
                </a:solidFill>
              </a:rPr>
              <a:t>Lời quở trách: “Tôi khuyên anh em” (1 Cô-rinh-tô 1:10–4:21)</a:t>
            </a:r>
            <a:br>
              <a:rPr lang="it-IT">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132980" y="152400"/>
            <a:ext cx="8160594" cy="6027108"/>
          </a:xfrm>
        </p:spPr>
        <p:txBody>
          <a:bodyPr>
            <a:noAutofit/>
          </a:bodyPr>
          <a:lstStyle/>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II. Lời quở trách: “Tôi khuyên anh em” (1 Cô-rinh-tô 1:10–4:21)</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Phao-lô bắt đầu phần nội dung bức thư của mình bằng một vấn đề gốc rễ của các vấn đề của họ: nhu cầu đoàn kết xung quanh thông điệp phúc âm. Vấn đề của họ là sự chia rẽ tập trung vào con người (1:10-17).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Trọng tâm vấn đề của họ là các nhóm khác nhau </a:t>
            </a:r>
            <a:r>
              <a:rPr lang="vi-VN" sz="2400" b="1" kern="100">
                <a:effectLst/>
                <a:latin typeface="Arial" panose="020B0604020202020204" pitchFamily="34" charset="0"/>
                <a:ea typeface="Arial" panose="020B0604020202020204" pitchFamily="34" charset="0"/>
                <a:cs typeface="Times New Roman" panose="02020603050405020304" pitchFamily="18" charset="0"/>
              </a:rPr>
              <a:t>đứng về phía những người</a:t>
            </a:r>
            <a:r>
              <a:rPr lang="vi-VN" sz="2400" kern="100">
                <a:effectLst/>
                <a:latin typeface="Arial" panose="020B0604020202020204" pitchFamily="34" charset="0"/>
                <a:ea typeface="Arial" panose="020B0604020202020204" pitchFamily="34" charset="0"/>
                <a:cs typeface="Times New Roman" panose="02020603050405020304" pitchFamily="18" charset="0"/>
              </a:rPr>
              <a:t> mà họ cảm thấy là những đại diện tốt nhất cho quan điểm của họ về Cơ đốc giáo. Điều này đưa đến sự chia rẽ và cãi vã (1:10-17). </a:t>
            </a:r>
          </a:p>
        </p:txBody>
      </p:sp>
    </p:spTree>
    <p:extLst>
      <p:ext uri="{BB962C8B-B14F-4D97-AF65-F5344CB8AC3E}">
        <p14:creationId xmlns:p14="http://schemas.microsoft.com/office/powerpoint/2010/main" val="33629872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fontScale="90000"/>
          </a:bodyPr>
          <a:lstStyle/>
          <a:p>
            <a:r>
              <a:rPr lang="vi-VN">
                <a:solidFill>
                  <a:srgbClr val="FFFFFF"/>
                </a:solidFill>
              </a:rPr>
              <a:t>V. TIN NHẮN- 2. </a:t>
            </a:r>
            <a:r>
              <a:rPr lang="it-IT">
                <a:solidFill>
                  <a:srgbClr val="FFFFFF"/>
                </a:solidFill>
              </a:rPr>
              <a:t>Lời quở trách: “Tôi khuyên anh em” (1 Cô-rinh-tô 1:10–4:21)</a:t>
            </a:r>
            <a:br>
              <a:rPr lang="it-IT">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132980" y="152400"/>
            <a:ext cx="8160594" cy="6027108"/>
          </a:xfrm>
        </p:spPr>
        <p:txBody>
          <a:bodyPr>
            <a:noAutofit/>
          </a:bodyPr>
          <a:lstStyle/>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Phao-lô sửa lại lối suy nghĩ trần tục đã gây ra sự chia rẽ này (1:18–4:21,1:18–2:5, 2:6-13).</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Người không tin Chúa (psychikos anthropos) không thể chấp nhận những điều của Đức Chúa Trời, nhưng người thuộc linh (pneumatikos) có tâm trí của Đấng Christ (2:14–16).</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 Người Cô-rinh-tô hoạt động như những Cơ-đốc nhân non nớt, vẫn còn sử dụng sự khôn ngoan của thế gian, dẫn đến sự chia rẽ giữa họ (3:1–3).</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Tiếp theo, Phao-lô giải thích cách nhìn nhận những tôi tớ khác nhau của Đức Chúa Trời (3:5-4:5).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Ngoài ra, Phao-lô khuyến khích độc giả nhận ra lỗi lầm của mình và đáp lại một cách khiêm tốn (4:6-21,4:21).</a:t>
            </a:r>
          </a:p>
        </p:txBody>
      </p:sp>
    </p:spTree>
    <p:extLst>
      <p:ext uri="{BB962C8B-B14F-4D97-AF65-F5344CB8AC3E}">
        <p14:creationId xmlns:p14="http://schemas.microsoft.com/office/powerpoint/2010/main" val="2889205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fontScale="90000"/>
          </a:bodyPr>
          <a:lstStyle/>
          <a:p>
            <a:r>
              <a:rPr lang="vi-VN">
                <a:solidFill>
                  <a:srgbClr val="FFFFFF"/>
                </a:solidFill>
              </a:rPr>
              <a:t>V. TIN NHẮN- 3. Sửa lại: “Anh em đã trở nên kiêu ngạo” (1 Cô-rinh-tô 5:1–6:20)</a:t>
            </a: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III. Sửa lại: “Anh em đã trở nên kiêu ngạo” (1 Cô-rinh-tô 5:1–6:20)</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Bây giờ Phao-lô viết để giải quyết các vấn đề đạo đức trong hội thánh (5:1-13). Vấn đề cốt lõi là sự kiêu ngạo của họ.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Thứ hai, trong vấn đề kiện tụng giữa các tín hữu (6:1-11), Phao-lô ngạc nhiên khi thấy các tín hữu đưa những người hàng xóm Cơ-đốc ra tòa án dân sự để xét xử.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Lĩnh vực vấn đề thứ ba mà Phao-lô giải quyết là tình dục vô luân với gái mại dâm (6:12-20, 6:12-14; 1 Cô-rinh-tô 15, 6:15–20). </a:t>
            </a:r>
          </a:p>
        </p:txBody>
      </p:sp>
    </p:spTree>
    <p:extLst>
      <p:ext uri="{BB962C8B-B14F-4D97-AF65-F5344CB8AC3E}">
        <p14:creationId xmlns:p14="http://schemas.microsoft.com/office/powerpoint/2010/main" val="15895199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a:bodyPr>
          <a:lstStyle/>
          <a:p>
            <a:r>
              <a:rPr lang="vi-VN">
                <a:solidFill>
                  <a:srgbClr val="FFFFFF"/>
                </a:solidFill>
              </a:rPr>
              <a:t>V. TIN NHẮN- 4. Lời chỉ dẫn: “Đừng ngu dốt” (1 Cô-rinh-tô 7:1–14:40)</a:t>
            </a: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Trong phần thứ ba của lá thư, Phao-lô trả lời những câu hỏi mà người Cô-rinh-tô đặt ra cho ông</a:t>
            </a:r>
            <a:r>
              <a:rPr lang="vi-VN" sz="2800" kern="100">
                <a:latin typeface="Arial" panose="020B0604020202020204" pitchFamily="34" charset="0"/>
                <a:ea typeface="Arial" panose="020B0604020202020204" pitchFamily="34" charset="0"/>
                <a:cs typeface="Times New Roman" panose="02020603050405020304" pitchFamily="18" charset="0"/>
              </a:rPr>
              <a:t> </a:t>
            </a:r>
            <a:r>
              <a:rPr lang="vi-VN" sz="2800" kern="100">
                <a:effectLst/>
                <a:latin typeface="Arial" panose="020B0604020202020204" pitchFamily="34" charset="0"/>
                <a:ea typeface="Arial" panose="020B0604020202020204" pitchFamily="34" charset="0"/>
                <a:cs typeface="Times New Roman" panose="02020603050405020304" pitchFamily="18" charset="0"/>
              </a:rPr>
              <a:t>(7:25; 8:1; 12: 1; 16:1, 12).</a:t>
            </a:r>
          </a:p>
          <a:p>
            <a:pPr marL="0" marR="0">
              <a:lnSpc>
                <a:spcPct val="115000"/>
              </a:lnSpc>
              <a:spcBef>
                <a:spcPts val="0"/>
              </a:spcBef>
              <a:spcAft>
                <a:spcPts val="800"/>
              </a:spcAft>
            </a:pPr>
            <a:r>
              <a:rPr lang="vi-VN" sz="2800" b="1" kern="100">
                <a:effectLst/>
                <a:latin typeface="Arial" panose="020B0604020202020204" pitchFamily="34" charset="0"/>
                <a:ea typeface="Arial" panose="020B0604020202020204" pitchFamily="34" charset="0"/>
                <a:cs typeface="Times New Roman" panose="02020603050405020304" pitchFamily="18" charset="0"/>
              </a:rPr>
              <a:t>Để bắt đầu</a:t>
            </a:r>
            <a:r>
              <a:rPr lang="vi-VN" sz="2800" kern="100">
                <a:effectLst/>
                <a:latin typeface="Arial" panose="020B0604020202020204" pitchFamily="34" charset="0"/>
                <a:ea typeface="Arial" panose="020B0604020202020204" pitchFamily="34" charset="0"/>
                <a:cs typeface="Times New Roman" panose="02020603050405020304" pitchFamily="18" charset="0"/>
              </a:rPr>
              <a:t>, Phao-lô trả lời các câu hỏi liên quan đến hôn nhân (7:1-24, , 7:8-9).</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Tiếp theo, Phao-lô trả lời các câu hỏi về việc ly dị và sự đoàn kết trong hôn nhân (7:10-11, 7:10-16, 7:17–24). Mục tiêu là theo đuổi điều cho phép một người phục vụ Chúa tốt nhất.</a:t>
            </a:r>
          </a:p>
        </p:txBody>
      </p:sp>
    </p:spTree>
    <p:extLst>
      <p:ext uri="{BB962C8B-B14F-4D97-AF65-F5344CB8AC3E}">
        <p14:creationId xmlns:p14="http://schemas.microsoft.com/office/powerpoint/2010/main" val="40460858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a:bodyPr>
          <a:lstStyle/>
          <a:p>
            <a:r>
              <a:rPr lang="vi-VN">
                <a:solidFill>
                  <a:srgbClr val="FFFFFF"/>
                </a:solidFill>
              </a:rPr>
              <a:t>V. TIN NHẮN- 4. Lời chỉ dẫn: “Đừng ngu dốt” (1 Cô-rinh-tô 7:1–14:40)</a:t>
            </a: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Tiếp theo, Phao-lô trả lời những câu hỏi liên quan đến người độc thân (7:25-40, 7:25). </a:t>
            </a:r>
            <a:r>
              <a:rPr lang="vi-VN" sz="2800" b="1" kern="100">
                <a:effectLst/>
                <a:latin typeface="Arial" panose="020B0604020202020204" pitchFamily="34" charset="0"/>
                <a:ea typeface="Arial" panose="020B0604020202020204" pitchFamily="34" charset="0"/>
                <a:cs typeface="Times New Roman" panose="02020603050405020304" pitchFamily="18" charset="0"/>
              </a:rPr>
              <a:t>Đây là lời khuyên khôn ngoan, không phải mệnh lệnh đạo đức.</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Nguyên tắc là kết quả tốt đẹp nhất là khi người ta có thể cống hiến hết mình cho công việc của Chúa</a:t>
            </a:r>
            <a:r>
              <a:rPr lang="vi-VN" sz="2800" kern="100">
                <a:latin typeface="Arial" panose="020B0604020202020204" pitchFamily="34" charset="0"/>
                <a:ea typeface="Arial" panose="020B0604020202020204" pitchFamily="34" charset="0"/>
                <a:cs typeface="Times New Roman" panose="02020603050405020304" pitchFamily="18" charset="0"/>
              </a:rPr>
              <a:t> </a:t>
            </a:r>
            <a:r>
              <a:rPr lang="vi-VN" sz="2800" kern="100">
                <a:effectLst/>
                <a:latin typeface="Arial" panose="020B0604020202020204" pitchFamily="34" charset="0"/>
                <a:ea typeface="Arial" panose="020B0604020202020204" pitchFamily="34" charset="0"/>
                <a:cs typeface="Times New Roman" panose="02020603050405020304" pitchFamily="18" charset="0"/>
              </a:rPr>
              <a:t>(7:26–28, 7:29–34).</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Tiếp theo là một số</a:t>
            </a:r>
            <a:r>
              <a:rPr lang="vi-VN" sz="2800" b="1" kern="100">
                <a:effectLst/>
                <a:latin typeface="Arial" panose="020B0604020202020204" pitchFamily="34" charset="0"/>
                <a:ea typeface="Arial" panose="020B0604020202020204" pitchFamily="34" charset="0"/>
                <a:cs typeface="Times New Roman" panose="02020603050405020304" pitchFamily="18" charset="0"/>
              </a:rPr>
              <a:t> trường hợp đặc biệt </a:t>
            </a:r>
            <a:r>
              <a:rPr lang="vi-VN" sz="2800" kern="100">
                <a:effectLst/>
                <a:latin typeface="Arial" panose="020B0604020202020204" pitchFamily="34" charset="0"/>
                <a:ea typeface="Arial" panose="020B0604020202020204" pitchFamily="34" charset="0"/>
                <a:cs typeface="Times New Roman" panose="02020603050405020304" pitchFamily="18" charset="0"/>
              </a:rPr>
              <a:t>(7:36–40, 7:36–38, 7:39-40).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Tiếp theo, Phao-lô trả lời các câu hỏi liên quan đến một số khía cạnh của sự thờ phượng (8:1–11:34, 8:1–11:1, 11:2–16, 11:17–34).</a:t>
            </a:r>
          </a:p>
        </p:txBody>
      </p:sp>
    </p:spTree>
    <p:extLst>
      <p:ext uri="{BB962C8B-B14F-4D97-AF65-F5344CB8AC3E}">
        <p14:creationId xmlns:p14="http://schemas.microsoft.com/office/powerpoint/2010/main" val="22367910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a:bodyPr>
          <a:lstStyle/>
          <a:p>
            <a:r>
              <a:rPr lang="vi-VN">
                <a:solidFill>
                  <a:srgbClr val="FFFFFF"/>
                </a:solidFill>
              </a:rPr>
              <a:t>V. TIN NHẮN- 4. Lời chỉ dẫn: “Đừng ngu dốt” (1 Cô-rinh-tô 7:1–14:40)</a:t>
            </a: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Về việc ăn thịt cúng thần tượng (8:1–13, 8:1).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Một minh họa tích cực đến từ chính cuộc đời của Phao-lô (9:1-27).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Y-sơ-ra-ên là một minh họa tiêu cực (10:1-22).  </a:t>
            </a:r>
          </a:p>
          <a:p>
            <a:pPr marL="0" marR="0">
              <a:lnSpc>
                <a:spcPct val="115000"/>
              </a:lnSpc>
              <a:spcBef>
                <a:spcPts val="0"/>
              </a:spcBef>
              <a:spcAft>
                <a:spcPts val="800"/>
              </a:spcAft>
            </a:pPr>
            <a:r>
              <a:rPr lang="vi-VN" sz="2400" kern="100">
                <a:latin typeface="Arial" panose="020B0604020202020204" pitchFamily="34" charset="0"/>
                <a:ea typeface="Arial" panose="020B0604020202020204" pitchFamily="34" charset="0"/>
                <a:cs typeface="Times New Roman" panose="02020603050405020304" pitchFamily="18" charset="0"/>
              </a:rPr>
              <a:t>T</a:t>
            </a:r>
            <a:r>
              <a:rPr lang="vi-VN" sz="2400" kern="100">
                <a:effectLst/>
                <a:latin typeface="Arial" panose="020B0604020202020204" pitchFamily="34" charset="0"/>
                <a:ea typeface="Arial" panose="020B0604020202020204" pitchFamily="34" charset="0"/>
                <a:cs typeface="Times New Roman" panose="02020603050405020304" pitchFamily="18" charset="0"/>
              </a:rPr>
              <a:t>rong Tân Ước: sự phục sinh về thể xác của Chúa Giê-su trong quá khứ (Rô-ma 1:4; 1 Cô-rinh-tô 15:12–13), và sự phục sinh về thể xác của những người tin Chúa trong tương lai (Giăng 5:29; 11:24–25; 1 Cô-rinh-tô 15:42; Phi-líp 3:11; Khải huyền 20:5–6). </a:t>
            </a:r>
          </a:p>
          <a:p>
            <a:pPr marL="0">
              <a:lnSpc>
                <a:spcPct val="115000"/>
              </a:lnSpc>
              <a:spcBef>
                <a:spcPts val="0"/>
              </a:spcBef>
              <a:spcAft>
                <a:spcPts val="800"/>
              </a:spcAft>
            </a:pPr>
            <a:r>
              <a:rPr lang="vi-VN" sz="2400" kern="100">
                <a:latin typeface="Arial" panose="020B0604020202020204" pitchFamily="34" charset="0"/>
                <a:ea typeface="Arial" panose="020B0604020202020204" pitchFamily="34" charset="0"/>
                <a:cs typeface="Times New Roman" panose="02020603050405020304" pitchFamily="18" charset="0"/>
              </a:rPr>
              <a:t>M</a:t>
            </a:r>
            <a:r>
              <a:rPr lang="vi-VN" sz="2400" kern="100">
                <a:effectLst/>
                <a:latin typeface="Arial" panose="020B0604020202020204" pitchFamily="34" charset="0"/>
                <a:ea typeface="Arial" panose="020B0604020202020204" pitchFamily="34" charset="0"/>
                <a:cs typeface="Times New Roman" panose="02020603050405020304" pitchFamily="18" charset="0"/>
              </a:rPr>
              <a:t>ỗi người là phải chấp nhận sự phục sinh của Chúa Giêsu </a:t>
            </a:r>
            <a:r>
              <a:rPr lang="vi-VN" sz="2400" kern="100">
                <a:latin typeface="Arial" panose="020B0604020202020204" pitchFamily="34" charset="0"/>
                <a:ea typeface="Arial" panose="020B0604020202020204" pitchFamily="34" charset="0"/>
                <a:cs typeface="Times New Roman" panose="02020603050405020304" pitchFamily="18" charset="0"/>
              </a:rPr>
              <a:t>Christ</a:t>
            </a:r>
            <a:r>
              <a:rPr lang="vi-VN" sz="2400" kern="100">
                <a:effectLst/>
                <a:latin typeface="Arial" panose="020B0604020202020204" pitchFamily="34" charset="0"/>
                <a:ea typeface="Arial" panose="020B0604020202020204" pitchFamily="34" charset="0"/>
                <a:cs typeface="Times New Roman" panose="02020603050405020304" pitchFamily="18" charset="0"/>
              </a:rPr>
              <a:t> là sự thật để được “cứu rỗi” thực sự (Rm 10:9).</a:t>
            </a:r>
          </a:p>
        </p:txBody>
      </p:sp>
    </p:spTree>
    <p:extLst>
      <p:ext uri="{BB962C8B-B14F-4D97-AF65-F5344CB8AC3E}">
        <p14:creationId xmlns:p14="http://schemas.microsoft.com/office/powerpoint/2010/main" val="40884197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141116" y="618518"/>
            <a:ext cx="10211096" cy="1057882"/>
          </a:xfrm>
        </p:spPr>
        <p:txBody>
          <a:bodyPr anchor="b">
            <a:normAutofit fontScale="90000"/>
          </a:bodyPr>
          <a:lstStyle/>
          <a:p>
            <a:r>
              <a:rPr lang="vi-VN" sz="5400" b="1" kern="100">
                <a:ln w="9525" cap="flat" cmpd="sng" algn="ctr">
                  <a:solidFill>
                    <a:srgbClr val="FFFFFF"/>
                  </a:solidFill>
                  <a:prstDash val="solid"/>
                  <a:round/>
                </a:ln>
                <a:effectLst>
                  <a:outerShdw blurRad="12700" dist="38100" dir="2700000" algn="tl">
                    <a:schemeClr val="accent5">
                      <a:lumMod val="60000"/>
                      <a:lumOff val="40000"/>
                    </a:schemeClr>
                  </a:outerShdw>
                </a:effectLst>
              </a:rPr>
              <a:t>Sơ lược tân ước 101 – ch 11</a:t>
            </a:r>
            <a:endParaRPr lang="vi-VN" sz="54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41116" y="2614046"/>
            <a:ext cx="10058696" cy="3177154"/>
          </a:xfrm>
          <a:noFill/>
        </p:spPr>
      </p:pic>
      <p:pic>
        <p:nvPicPr>
          <p:cNvPr id="3" name="Picture 2" descr="A blue cross and white doves on a black background&#10;&#10;Description automatically generated">
            <a:extLst>
              <a:ext uri="{FF2B5EF4-FFF2-40B4-BE49-F238E27FC236}">
                <a16:creationId xmlns:a16="http://schemas.microsoft.com/office/drawing/2014/main" id="{C0DC3542-F59C-5E75-26FF-31DBCA9228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046" y="4243954"/>
            <a:ext cx="2181356" cy="1542764"/>
          </a:xfrm>
          <a:prstGeom prst="rect">
            <a:avLst/>
          </a:prstGeom>
        </p:spPr>
      </p:pic>
      <p:sp>
        <p:nvSpPr>
          <p:cNvPr id="4" name="TextBox 3">
            <a:extLst>
              <a:ext uri="{FF2B5EF4-FFF2-40B4-BE49-F238E27FC236}">
                <a16:creationId xmlns:a16="http://schemas.microsoft.com/office/drawing/2014/main" id="{5D3F45AC-9A28-AA84-D269-908E30956D59}"/>
              </a:ext>
            </a:extLst>
          </p:cNvPr>
          <p:cNvSpPr txBox="1"/>
          <p:nvPr/>
        </p:nvSpPr>
        <p:spPr>
          <a:xfrm>
            <a:off x="1979612" y="1676400"/>
            <a:ext cx="8229600" cy="830997"/>
          </a:xfrm>
          <a:prstGeom prst="rect">
            <a:avLst/>
          </a:prstGeom>
          <a:noFill/>
        </p:spPr>
        <p:txBody>
          <a:bodyPr wrap="square" rtlCol="0">
            <a:spAutoFit/>
          </a:bodyPr>
          <a:lstStyle/>
          <a:p>
            <a:r>
              <a:rPr lang="en-US" sz="4800"/>
              <a:t>http://www.Nuochangsong.org</a:t>
            </a:r>
            <a:endParaRPr lang="vi-VN" sz="4800"/>
          </a:p>
        </p:txBody>
      </p:sp>
    </p:spTree>
    <p:extLst>
      <p:ext uri="{BB962C8B-B14F-4D97-AF65-F5344CB8AC3E}">
        <p14:creationId xmlns:p14="http://schemas.microsoft.com/office/powerpoint/2010/main" val="319101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a:bodyPr>
          <a:lstStyle/>
          <a:p>
            <a:r>
              <a:rPr lang="vi-VN">
                <a:solidFill>
                  <a:srgbClr val="FFFFFF"/>
                </a:solidFill>
              </a:rPr>
              <a:t>V. TIN NHẮN- 4. Lời chỉ dẫn: “Đừng ngu dốt” (1 Cô-rinh-tô 7:1–14:40)</a:t>
            </a: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Phao-lô quay lại vấn đề tác động của quyền tự do đối với người khác (10:23-11:1).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Vấn đề tiếp theo là khăn che đầu cho phụ nữ khi thờ phượng (11:2–16, 11:3–6).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Sau đó, ông đề cập đến trật tự của sự sáng tạo (11:7–9), các thiên sứ quan sát (11:10–12), thiên nhiên (11:13–15), và sự thật rằng đó là phong tục được thừa nhận trong các giáo hội khác (11 :16). Phao-lô khen họ về điều họ đã làm. Ông nói về điều đó như một điều “nên” xảy ra (11:10) và là điều “phù hợp” để phụ nữ làm (11:13), nhưng đó vẫn là vấn đề tự nguyện phục tùng. </a:t>
            </a:r>
          </a:p>
        </p:txBody>
      </p:sp>
    </p:spTree>
    <p:extLst>
      <p:ext uri="{BB962C8B-B14F-4D97-AF65-F5344CB8AC3E}">
        <p14:creationId xmlns:p14="http://schemas.microsoft.com/office/powerpoint/2010/main" val="1693750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a:bodyPr>
          <a:lstStyle/>
          <a:p>
            <a:r>
              <a:rPr lang="vi-VN">
                <a:solidFill>
                  <a:srgbClr val="FFFFFF"/>
                </a:solidFill>
              </a:rPr>
              <a:t>V. TIN NHẮN- 4. Lời chỉ dẫn: “Đừng ngu dốt” (1 Cô-rinh-tô 7:1–14:40)</a:t>
            </a: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Khi đề cập đến vấn đề thờ phượng, Phao-lô không khen ngợi người Cô-rinh-tô nhưng khiển trách họ trong việc họ cử hành Bữa Tiệc Thánh (11:17-34).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Để sửa sai, Phao-lô diễn tập lại khuôn mẫu và lời hướng dẫn về Bữa Tiệc Thánh, bắt đầu từ đêm Chúa Giê-su bị phản bội (11:23-26).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Các yếu tố của Bữa Tiệc Ly phản ánh cái chết hy sinh của Chúa Giêsu, và việc tham gia vào Bữa Tiệc Ly tuyên bố hành động vị tha đó. (11:27–34). </a:t>
            </a:r>
          </a:p>
        </p:txBody>
      </p:sp>
    </p:spTree>
    <p:extLst>
      <p:ext uri="{BB962C8B-B14F-4D97-AF65-F5344CB8AC3E}">
        <p14:creationId xmlns:p14="http://schemas.microsoft.com/office/powerpoint/2010/main" val="1214237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a:bodyPr>
          <a:lstStyle/>
          <a:p>
            <a:r>
              <a:rPr lang="vi-VN">
                <a:solidFill>
                  <a:srgbClr val="FFFFFF"/>
                </a:solidFill>
              </a:rPr>
              <a:t>V. TIN NHẮN- 4. Lời chỉ dẫn: “Đừng ngu dốt” (1 Cô-rinh-tô 7:1–14:40)</a:t>
            </a: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Cuối cùng, </a:t>
            </a:r>
            <a:r>
              <a:rPr lang="vi-VN" sz="2800" b="1" kern="100">
                <a:effectLst/>
                <a:latin typeface="Arial" panose="020B0604020202020204" pitchFamily="34" charset="0"/>
                <a:ea typeface="Arial" panose="020B0604020202020204" pitchFamily="34" charset="0"/>
                <a:cs typeface="Times New Roman" panose="02020603050405020304" pitchFamily="18" charset="0"/>
              </a:rPr>
              <a:t>Phao-lô trả lời các câu hỏi liên quan đến các chủ đề thần học quan trọng </a:t>
            </a:r>
            <a:r>
              <a:rPr lang="vi-VN" sz="2800" kern="100">
                <a:effectLst/>
                <a:latin typeface="Arial" panose="020B0604020202020204" pitchFamily="34" charset="0"/>
                <a:ea typeface="Arial" panose="020B0604020202020204" pitchFamily="34" charset="0"/>
                <a:cs typeface="Times New Roman" panose="02020603050405020304" pitchFamily="18" charset="0"/>
              </a:rPr>
              <a:t>(12:1–15:58).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Phần tiếp theo của bức thư đề cập đến các ân tứ thuộc linh (12:1–14:40) và vấn đề về sự sống lại (15:1–58).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Gần như là một phần được đặt trong ngoặc đơn, Phao-lô đã chuyển từ các ân tứ thuộc linh sang tập trung vào tình yêu thương là điều gì đó tốt đẹp hơn (12:31b-13:13).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Phao-lô mô tả hành động yêu đương trên giường (13:4–7). Ngược lại với những món quà tinh thần, tình yêu là vĩnh viễn. </a:t>
            </a:r>
          </a:p>
        </p:txBody>
      </p:sp>
    </p:spTree>
    <p:extLst>
      <p:ext uri="{BB962C8B-B14F-4D97-AF65-F5344CB8AC3E}">
        <p14:creationId xmlns:p14="http://schemas.microsoft.com/office/powerpoint/2010/main" val="38216151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a:bodyPr>
          <a:lstStyle/>
          <a:p>
            <a:r>
              <a:rPr lang="vi-VN">
                <a:solidFill>
                  <a:srgbClr val="FFFFFF"/>
                </a:solidFill>
              </a:rPr>
              <a:t>V. TIN NHẮN- 4. Lời chỉ dẫn: “Đừng ngu dốt” (1 Cô-rinh-tô 7:1–14:40)</a:t>
            </a: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Vị trí của Paul rất rõ ràng. Đức hạnh cao nhất mà các tín đồ theo đuổi là yêu thương nhau</a:t>
            </a:r>
            <a:r>
              <a:rPr lang="vi-VN" sz="2800" kern="100">
                <a:latin typeface="Arial" panose="020B0604020202020204" pitchFamily="34" charset="0"/>
                <a:ea typeface="Arial" panose="020B0604020202020204" pitchFamily="34" charset="0"/>
                <a:cs typeface="Times New Roman" panose="02020603050405020304" pitchFamily="18" charset="0"/>
              </a:rPr>
              <a:t> (</a:t>
            </a:r>
            <a:r>
              <a:rPr lang="vi-VN" sz="2800" kern="100">
                <a:effectLst/>
                <a:latin typeface="Arial" panose="020B0604020202020204" pitchFamily="34" charset="0"/>
                <a:ea typeface="Arial" panose="020B0604020202020204" pitchFamily="34" charset="0"/>
                <a:cs typeface="Times New Roman" panose="02020603050405020304" pitchFamily="18" charset="0"/>
              </a:rPr>
              <a:t>1 Cô-rinh-tô 13:4–8).</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Sau khi đã chỉ ra tính ưu việt của tình yêu thương, giờ đây Phao-lô quay lại vấn đề ân tứ thuộc linh và chứng tỏ lời khuyên của ông được áp dụng như thế nào (14:1-40).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Mục đích của việc nói tiếng lạ, nói bằng các ngôn ngữ khác, được nêu trong 1 Cô-rinh-tô 14:20–22.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Hội thánh Cô-rinh-tô đang sử dụng tiếng lạ trong hội thánh tín hữu</a:t>
            </a:r>
            <a:r>
              <a:rPr lang="vi-VN" sz="2800" kern="100">
                <a:latin typeface="Arial" panose="020B0604020202020204" pitchFamily="34" charset="0"/>
                <a:ea typeface="Arial" panose="020B0604020202020204" pitchFamily="34" charset="0"/>
                <a:cs typeface="Times New Roman" panose="02020603050405020304" pitchFamily="18" charset="0"/>
              </a:rPr>
              <a:t> </a:t>
            </a:r>
            <a:r>
              <a:rPr lang="vi-VN" sz="2800" kern="100">
                <a:effectLst/>
                <a:latin typeface="Arial" panose="020B0604020202020204" pitchFamily="34" charset="0"/>
                <a:ea typeface="Arial" panose="020B0604020202020204" pitchFamily="34" charset="0"/>
                <a:cs typeface="Times New Roman" panose="02020603050405020304" pitchFamily="18" charset="0"/>
              </a:rPr>
              <a:t>(14:6-19, 13:1–2).</a:t>
            </a:r>
          </a:p>
        </p:txBody>
      </p:sp>
    </p:spTree>
    <p:extLst>
      <p:ext uri="{BB962C8B-B14F-4D97-AF65-F5344CB8AC3E}">
        <p14:creationId xmlns:p14="http://schemas.microsoft.com/office/powerpoint/2010/main" val="35541234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fontScale="90000"/>
          </a:bodyPr>
          <a:lstStyle/>
          <a:p>
            <a:r>
              <a:rPr lang="vi-VN">
                <a:solidFill>
                  <a:srgbClr val="FFFFFF"/>
                </a:solidFill>
              </a:rPr>
              <a:t>V. TIN NHẮN- 5. Giảng dạy: “Ta mách cho con một điều mầu nhiệm” (1 Cô-rinh-tô 15:1–16:12)</a:t>
            </a: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vi-VN" sz="2000" b="1" kern="100">
                <a:effectLst/>
                <a:latin typeface="Arial" panose="020B0604020202020204" pitchFamily="34" charset="0"/>
                <a:ea typeface="Arial" panose="020B0604020202020204" pitchFamily="34" charset="0"/>
                <a:cs typeface="Times New Roman" panose="02020603050405020304" pitchFamily="18" charset="0"/>
              </a:rPr>
              <a:t>Chủ đề thần học thứ hai là về sự sống lại </a:t>
            </a:r>
            <a:r>
              <a:rPr lang="vi-VN" sz="2000" kern="100">
                <a:effectLst/>
                <a:latin typeface="Arial" panose="020B0604020202020204" pitchFamily="34" charset="0"/>
                <a:ea typeface="Arial" panose="020B0604020202020204" pitchFamily="34" charset="0"/>
                <a:cs typeface="Times New Roman" panose="02020603050405020304" pitchFamily="18" charset="0"/>
              </a:rPr>
              <a:t>(15:1–58). Một số độc giả tin vào sự phục sinh của Đấng Christ nhưng không tin vào sự phục sinh của những người tin Chúa (xem 15:12–13). </a:t>
            </a:r>
          </a:p>
          <a:p>
            <a:pPr marL="0" marR="0">
              <a:lnSpc>
                <a:spcPct val="115000"/>
              </a:lnSpc>
              <a:spcBef>
                <a:spcPts val="0"/>
              </a:spcBef>
              <a:spcAft>
                <a:spcPts val="800"/>
              </a:spcAft>
            </a:pPr>
            <a:r>
              <a:rPr lang="vi-VN" sz="2000" kern="100">
                <a:effectLst/>
                <a:latin typeface="Arial" panose="020B0604020202020204" pitchFamily="34" charset="0"/>
                <a:ea typeface="Arial" panose="020B0604020202020204" pitchFamily="34" charset="0"/>
                <a:cs typeface="Times New Roman" panose="02020603050405020304" pitchFamily="18" charset="0"/>
              </a:rPr>
              <a:t>Để bác bỏ ý kiến ​​đó, Phao-lô trình bày tầm quan trọng của sự phục sinh của Đấng Christ theo cách hiểu thông điệp phúc âm (15:1–11). </a:t>
            </a:r>
          </a:p>
          <a:p>
            <a:pPr marL="0" marR="0">
              <a:lnSpc>
                <a:spcPct val="115000"/>
              </a:lnSpc>
              <a:spcBef>
                <a:spcPts val="0"/>
              </a:spcBef>
              <a:spcAft>
                <a:spcPts val="800"/>
              </a:spcAft>
            </a:pPr>
            <a:r>
              <a:rPr lang="vi-VN" sz="2000" kern="100">
                <a:effectLst/>
                <a:latin typeface="Arial" panose="020B0604020202020204" pitchFamily="34" charset="0"/>
                <a:ea typeface="Arial" panose="020B0604020202020204" pitchFamily="34" charset="0"/>
                <a:cs typeface="Times New Roman" panose="02020603050405020304" pitchFamily="18" charset="0"/>
              </a:rPr>
              <a:t>Nhưng nếu một số người cho rằng không có sự sống lại, thì Đấng Christ cũng đã không sống lại; và mọi lợi ích từ sự phục sinh của Ngài đều bị mất (15:12–34). </a:t>
            </a:r>
          </a:p>
          <a:p>
            <a:pPr marL="0" marR="0">
              <a:lnSpc>
                <a:spcPct val="115000"/>
              </a:lnSpc>
              <a:spcBef>
                <a:spcPts val="0"/>
              </a:spcBef>
              <a:spcAft>
                <a:spcPts val="800"/>
              </a:spcAft>
            </a:pPr>
            <a:r>
              <a:rPr lang="vi-VN" sz="2000" kern="100">
                <a:effectLst/>
                <a:latin typeface="Arial" panose="020B0604020202020204" pitchFamily="34" charset="0"/>
                <a:ea typeface="Arial" panose="020B0604020202020204" pitchFamily="34" charset="0"/>
                <a:cs typeface="Times New Roman" panose="02020603050405020304" pitchFamily="18" charset="0"/>
              </a:rPr>
              <a:t>Các tín đồ nên tách khỏi nhóm tà ác phủ nhận sự sống lại và thay vào đó thể hiện một lối sống khác cho những người không biết Chúa (15:33–34).</a:t>
            </a:r>
          </a:p>
          <a:p>
            <a:pPr marL="0" marR="0">
              <a:lnSpc>
                <a:spcPct val="115000"/>
              </a:lnSpc>
              <a:spcBef>
                <a:spcPts val="0"/>
              </a:spcBef>
              <a:spcAft>
                <a:spcPts val="800"/>
              </a:spcAft>
            </a:pPr>
            <a:r>
              <a:rPr lang="vi-VN" sz="2000" kern="100">
                <a:effectLst/>
                <a:latin typeface="Arial" panose="020B0604020202020204" pitchFamily="34" charset="0"/>
                <a:ea typeface="Arial" panose="020B0604020202020204" pitchFamily="34" charset="0"/>
                <a:cs typeface="Times New Roman" panose="02020603050405020304" pitchFamily="18" charset="0"/>
              </a:rPr>
              <a:t>Với sự thật về sự sống lại của chúng ta đã được xác lập, Phao-lô chuyển sang loại thân thể mà chúng ta sẽ có trong sự sống lại (15:35-49). </a:t>
            </a:r>
          </a:p>
        </p:txBody>
      </p:sp>
    </p:spTree>
    <p:extLst>
      <p:ext uri="{BB962C8B-B14F-4D97-AF65-F5344CB8AC3E}">
        <p14:creationId xmlns:p14="http://schemas.microsoft.com/office/powerpoint/2010/main" val="16556654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fontScale="90000"/>
          </a:bodyPr>
          <a:lstStyle/>
          <a:p>
            <a:r>
              <a:rPr lang="vi-VN">
                <a:solidFill>
                  <a:srgbClr val="FFFFFF"/>
                </a:solidFill>
              </a:rPr>
              <a:t>V. TIN NHẮN- 5. Giảng dạy: “Ta mách cho con một điều mầu nhiệm” (1 Cô-rinh-tô 15:1–16:12)</a:t>
            </a: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vi-VN" sz="2000" kern="100">
                <a:effectLst/>
                <a:latin typeface="Arial" panose="020B0604020202020204" pitchFamily="34" charset="0"/>
                <a:ea typeface="Arial" panose="020B0604020202020204" pitchFamily="34" charset="0"/>
                <a:cs typeface="Times New Roman" panose="02020603050405020304" pitchFamily="18" charset="0"/>
              </a:rPr>
              <a:t>Dù chúng ta được cất lên hay chết trước, tất cả những người tin Chúa sẽ được thay đổi từ những con người hay hư nát trở nên được mặc lấy sự bất tử không thể hư nát. Khi đó chiến thắng cuối cùng trước cái chết sẽ được hoàn thành. Sự chắc chắn của tất cả những điều này sẽ thúc đẩy các tín đồ phục vụ Chúa một cách vị tha, kiên định, bất di bất dịch (15:58).</a:t>
            </a:r>
          </a:p>
          <a:p>
            <a:pPr marL="0" marR="0">
              <a:lnSpc>
                <a:spcPct val="115000"/>
              </a:lnSpc>
              <a:spcBef>
                <a:spcPts val="0"/>
              </a:spcBef>
              <a:spcAft>
                <a:spcPts val="800"/>
              </a:spcAft>
            </a:pPr>
            <a:r>
              <a:rPr lang="vi-VN" sz="2000" kern="100">
                <a:effectLst/>
                <a:latin typeface="Arial" panose="020B0604020202020204" pitchFamily="34" charset="0"/>
                <a:ea typeface="Arial" panose="020B0604020202020204" pitchFamily="34" charset="0"/>
                <a:cs typeface="Times New Roman" panose="02020603050405020304" pitchFamily="18" charset="0"/>
              </a:rPr>
              <a:t>Cuối cùng, Phao-lô trả lời những câu hỏi cuối cùng liên quan đến việc quyên góp cho hội thánh ở Giê-ru-sa-lem và thời điểm A-bô-lô đến thăm (16:1-12). Câu hỏi cuối cùng tập trung vào hành trình của A-bô-lô, người đã được đề cập nhiều lần trước đó trong bức thư (1:12; 3:4–6, 22; 4:6). </a:t>
            </a: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08722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fontScale="90000"/>
          </a:bodyPr>
          <a:lstStyle/>
          <a:p>
            <a:r>
              <a:rPr lang="vi-VN">
                <a:solidFill>
                  <a:srgbClr val="FFFFFF"/>
                </a:solidFill>
              </a:rPr>
              <a:t>V. TIN NHẮN- 6. Lời khuyên cuối cùng, lời chào và phép lành (1 Cô-rinh-tô 16:13–24)</a:t>
            </a:r>
            <a:br>
              <a:rPr lang="vi-VN">
                <a:solidFill>
                  <a:srgbClr val="FFFFFF"/>
                </a:solidFill>
              </a:rPr>
            </a:b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Trong những câu kết thúc, Phao-lô khuyến khích độc giả trưởng thành về thần học và tâm linh được tình yêu thương điều khiển (16:13–14).</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Sau khi chào hỏi nhau, Phao-lô đưa ra lời chỉ dẫn cuối cùng: “Nếu ai không yêu mến Chúa thì thật đáng rủa sả” (16:22).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Sự khuyến khích ở đây là hướng tới sự sùng kính Chúa, kèm theo sự lên án những người sống khác biệt. Tiếp theo là “Maranatha!” Đó là: “</a:t>
            </a:r>
            <a:r>
              <a:rPr lang="vi-VN" sz="2800" b="1" kern="100">
                <a:effectLst/>
                <a:latin typeface="Arial" panose="020B0604020202020204" pitchFamily="34" charset="0"/>
                <a:ea typeface="Arial" panose="020B0604020202020204" pitchFamily="34" charset="0"/>
                <a:cs typeface="Times New Roman" panose="02020603050405020304" pitchFamily="18" charset="0"/>
              </a:rPr>
              <a:t>Lạy Chúa, xin hãy đến</a:t>
            </a:r>
            <a:r>
              <a:rPr lang="vi-VN" sz="2800" kern="100">
                <a:effectLst/>
                <a:latin typeface="Arial" panose="020B0604020202020204" pitchFamily="34" charset="0"/>
                <a:ea typeface="Arial" panose="020B0604020202020204" pitchFamily="34" charset="0"/>
                <a:cs typeface="Times New Roman" panose="02020603050405020304" pitchFamily="18" charset="0"/>
              </a:rPr>
              <a:t>!”</a:t>
            </a:r>
          </a:p>
          <a:p>
            <a:pPr marL="0" marR="0" indent="0">
              <a:lnSpc>
                <a:spcPct val="115000"/>
              </a:lnSpc>
              <a:spcBef>
                <a:spcPts val="0"/>
              </a:spcBef>
              <a:spcAft>
                <a:spcPts val="800"/>
              </a:spcAft>
              <a:buNone/>
            </a:pP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73921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a:bodyPr>
          <a:lstStyle/>
          <a:p>
            <a:r>
              <a:rPr lang="vi-VN">
                <a:solidFill>
                  <a:srgbClr val="FFFFFF"/>
                </a:solidFill>
              </a:rPr>
              <a:t>V. TIN NHẮN- 7. Phần Kết Luận</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Trong lá thư đầu tiên gửi tín hữu Cô-rinh-tô, Phao-lô viết cho một hội thánh với nhiều vấn đề và thắc mắc. Gốc rễ của mọi vấn đề là thái độ vị kỷ, buông thả trái ngược với cái chết của Chúa Kitô như một sự hy sinh quên mình vì tội lỗi của người khác. Phao-lô đã viết thư cho nhóm này, chỉ ra những lỗi lầm của họ, cả về thần học lẫn thực tế.</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Trong thư, Phao-lô hướng dẫn người đọc từ sự thỏa mãn cá nhân đến tình yêu thương người khác một cách vị tha trong bối cảnh phụng sự Đức Chúa Trời. Thái độ ích kỷ của họ đã khiến họ tập trung vào những mong muốn trước mắt của mình, trong khi Phao-lô hướng dẫn họ nhìn vào một bức tranh lớn hơn, vượt xa sự phục sinh của chính họ để nhận được một thân thể vinh hiển theo hình ảnh Chúa của họ. Sống dưới góc nhìn của bức tranh lớn này và mục tiêu cuối cùng sẽ ảnh hưởng đến bất kỳ mục tiêu ngắn hạn nào trong cuộc sống hàng ngày.</a:t>
            </a:r>
          </a:p>
          <a:p>
            <a:pPr marL="0" marR="0" indent="0">
              <a:lnSpc>
                <a:spcPct val="115000"/>
              </a:lnSpc>
              <a:spcBef>
                <a:spcPts val="0"/>
              </a:spcBef>
              <a:spcAft>
                <a:spcPts val="800"/>
              </a:spcAft>
              <a:buNone/>
            </a:pP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814373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065212" y="618518"/>
            <a:ext cx="10363200" cy="1057882"/>
          </a:xfrm>
        </p:spPr>
        <p:txBody>
          <a:bodyPr anchor="b">
            <a:noAutofit/>
          </a:bodyPr>
          <a:lstStyle/>
          <a:p>
            <a:r>
              <a:rPr lang="vi-VN" sz="3200" b="1" kern="100">
                <a:ln w="9525" cap="flat" cmpd="sng" algn="ctr">
                  <a:solidFill>
                    <a:srgbClr val="FFFFFF"/>
                  </a:solidFill>
                  <a:prstDash val="solid"/>
                  <a:round/>
                </a:ln>
                <a:effectLst>
                  <a:outerShdw blurRad="12700" dist="38100" dir="2700000" algn="tl">
                    <a:schemeClr val="accent5">
                      <a:lumMod val="60000"/>
                      <a:lumOff val="40000"/>
                    </a:schemeClr>
                  </a:outerShdw>
                </a:effectLst>
              </a:rPr>
              <a:t>ch 11: 1 Cô-rinh-tô - Sự tối cao của tình yêu</a:t>
            </a:r>
            <a:br>
              <a:rPr lang="vi-VN" sz="3200" b="1" kern="100">
                <a:ln w="9525" cap="flat" cmpd="sng" algn="ctr">
                  <a:solidFill>
                    <a:srgbClr val="FFFFFF"/>
                  </a:solidFill>
                  <a:prstDash val="solid"/>
                  <a:round/>
                </a:ln>
                <a:effectLst>
                  <a:outerShdw blurRad="12700" dist="38100" dir="2700000" algn="tl">
                    <a:schemeClr val="accent5">
                      <a:lumMod val="60000"/>
                      <a:lumOff val="40000"/>
                    </a:schemeClr>
                  </a:outerShdw>
                </a:effectLst>
              </a:rPr>
            </a:br>
            <a:r>
              <a:rPr lang="vi-VN" sz="3200" b="1" kern="100">
                <a:ln w="9525" cap="flat" cmpd="sng" algn="ctr">
                  <a:solidFill>
                    <a:srgbClr val="FFFFFF"/>
                  </a:solidFill>
                  <a:prstDash val="solid"/>
                  <a:round/>
                </a:ln>
                <a:effectLst>
                  <a:outerShdw blurRad="12700" dist="38100" dir="2700000" algn="tl">
                    <a:schemeClr val="accent5">
                      <a:lumMod val="60000"/>
                      <a:lumOff val="40000"/>
                    </a:schemeClr>
                  </a:outerShdw>
                </a:effectLst>
              </a:rPr>
              <a:t>(</a:t>
            </a:r>
            <a:r>
              <a:rPr lang="en-US" sz="3200" b="1" kern="100">
                <a:ln w="9525" cap="flat" cmpd="sng" algn="ctr">
                  <a:solidFill>
                    <a:srgbClr val="FFFFFF"/>
                  </a:solidFill>
                  <a:prstDash val="solid"/>
                  <a:round/>
                </a:ln>
                <a:effectLst>
                  <a:outerShdw blurRad="12700" dist="38100" dir="2700000" algn="tl">
                    <a:schemeClr val="accent5">
                      <a:lumMod val="60000"/>
                      <a:lumOff val="40000"/>
                    </a:schemeClr>
                  </a:outerShdw>
                </a:effectLst>
              </a:rPr>
              <a:t>1 CORINTHIANS - The Supremacy of Love</a:t>
            </a:r>
            <a:r>
              <a:rPr lang="vi-VN" sz="3200" b="1" kern="100">
                <a:ln w="9525" cap="flat" cmpd="sng" algn="ctr">
                  <a:solidFill>
                    <a:srgbClr val="FFFFFF"/>
                  </a:solidFill>
                  <a:prstDash val="solid"/>
                  <a:round/>
                </a:ln>
                <a:effectLst>
                  <a:outerShdw blurRad="12700" dist="38100" dir="2700000" algn="tl">
                    <a:schemeClr val="accent5">
                      <a:lumMod val="60000"/>
                      <a:lumOff val="40000"/>
                    </a:schemeClr>
                  </a:outerShdw>
                </a:effectLst>
              </a:rPr>
              <a:t>)</a:t>
            </a:r>
            <a:endParaRPr lang="vi-VN" sz="32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41116" y="2249488"/>
            <a:ext cx="10058696" cy="3541712"/>
          </a:xfrm>
          <a:noFill/>
        </p:spPr>
      </p:pic>
      <p:pic>
        <p:nvPicPr>
          <p:cNvPr id="3" name="Picture 2" descr="A blue cross and white doves on a black background&#10;&#10;Description automatically generated">
            <a:extLst>
              <a:ext uri="{FF2B5EF4-FFF2-40B4-BE49-F238E27FC236}">
                <a16:creationId xmlns:a16="http://schemas.microsoft.com/office/drawing/2014/main" id="{2618DC43-1416-D2FA-4A1F-D43FFB8CB8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046" y="4243954"/>
            <a:ext cx="2181356" cy="1542764"/>
          </a:xfrm>
          <a:prstGeom prst="rect">
            <a:avLst/>
          </a:prstGeom>
        </p:spPr>
      </p:pic>
    </p:spTree>
    <p:extLst>
      <p:ext uri="{BB962C8B-B14F-4D97-AF65-F5344CB8AC3E}">
        <p14:creationId xmlns:p14="http://schemas.microsoft.com/office/powerpoint/2010/main" val="14352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Lời mở đầu</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3" y="0"/>
            <a:ext cx="7680945" cy="6871236"/>
          </a:xfrm>
        </p:spPr>
        <p:txBody>
          <a:bodyPr>
            <a:normAutofit/>
          </a:bodyPr>
          <a:lstStyle/>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Cô-rinh-tô thứ nhất là lá thư của một mục sư truyền giáo đến với tư cách là một người cha (4:14-15) để nói với một hội thánh địa phương về những vấn đề của hội thánh địa phương.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Ông viết với tình yêu thương và tinh thần dịu dàng, hy vọng vấn đề sẽ được giải quyết để sau này ông không cần phải kỷ luật (4:21).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Một số nan đề của thành Cô-rinh-tô đã trở thành những nan đề trong hội thánh Cô-rinh-tô. Hội thánh đang vận dụng các ân tứ thuộc linh của họ, nhưng họ cũng chưa trưởng thành và đầy rẫy nan đề.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Phao-lô viết để giải quyết những vấn đề đó và trả lời những câu hỏi mà hội thánh đã gửi đến ông.</a:t>
            </a:r>
          </a:p>
        </p:txBody>
      </p:sp>
    </p:spTree>
    <p:extLst>
      <p:ext uri="{BB962C8B-B14F-4D97-AF65-F5344CB8AC3E}">
        <p14:creationId xmlns:p14="http://schemas.microsoft.com/office/powerpoint/2010/main" val="2147544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739130" cy="4255025"/>
          </a:xfrm>
        </p:spPr>
        <p:txBody>
          <a:bodyPr>
            <a:normAutofit/>
          </a:bodyPr>
          <a:lstStyle/>
          <a:p>
            <a:r>
              <a:rPr lang="vi-VN">
                <a:solidFill>
                  <a:srgbClr val="FFFFFF"/>
                </a:solidFill>
              </a:rPr>
              <a:t>Sự kiện chính</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0"/>
            <a:ext cx="6659110" cy="6832329"/>
          </a:xfrm>
        </p:spPr>
        <p:txBody>
          <a:bodyPr>
            <a:noAutofit/>
          </a:bodyPr>
          <a:lstStyle/>
          <a:p>
            <a:pPr marL="0" marR="0">
              <a:lnSpc>
                <a:spcPct val="115000"/>
              </a:lnSpc>
              <a:spcBef>
                <a:spcPts val="0"/>
              </a:spcBef>
              <a:spcAft>
                <a:spcPts val="800"/>
              </a:spcAft>
            </a:pPr>
            <a:r>
              <a:rPr lang="vi-VN" sz="2400" b="1" kern="100">
                <a:effectLst/>
                <a:latin typeface="Arial" panose="020B0604020202020204" pitchFamily="34" charset="0"/>
                <a:ea typeface="Arial" panose="020B0604020202020204" pitchFamily="34" charset="0"/>
                <a:cs typeface="Times New Roman" panose="02020603050405020304" pitchFamily="18" charset="0"/>
              </a:rPr>
              <a:t>Sự kiện chính</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 </a:t>
            </a:r>
            <a:r>
              <a:rPr lang="vi-VN" sz="2400" b="1" kern="100">
                <a:effectLst/>
                <a:latin typeface="Arial" panose="020B0604020202020204" pitchFamily="34" charset="0"/>
                <a:ea typeface="Arial" panose="020B0604020202020204" pitchFamily="34" charset="0"/>
                <a:cs typeface="Times New Roman" panose="02020603050405020304" pitchFamily="18" charset="0"/>
              </a:rPr>
              <a:t>Tác giả</a:t>
            </a:r>
            <a:r>
              <a:rPr lang="vi-VN" sz="2400" kern="100">
                <a:effectLst/>
                <a:latin typeface="Arial" panose="020B0604020202020204" pitchFamily="34" charset="0"/>
                <a:ea typeface="Arial" panose="020B0604020202020204" pitchFamily="34" charset="0"/>
                <a:cs typeface="Times New Roman" panose="02020603050405020304" pitchFamily="18" charset="0"/>
              </a:rPr>
              <a:t>: Sứ đồ Phao-lô và  Sốt-then (1:1)</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 </a:t>
            </a:r>
            <a:r>
              <a:rPr lang="vi-VN" sz="2400" b="1" kern="100">
                <a:effectLst/>
                <a:latin typeface="Arial" panose="020B0604020202020204" pitchFamily="34" charset="0"/>
                <a:ea typeface="Arial" panose="020B0604020202020204" pitchFamily="34" charset="0"/>
                <a:cs typeface="Times New Roman" panose="02020603050405020304" pitchFamily="18" charset="0"/>
              </a:rPr>
              <a:t>Người nhận</a:t>
            </a:r>
            <a:r>
              <a:rPr lang="vi-VN" sz="2400" kern="100">
                <a:effectLst/>
                <a:latin typeface="Arial" panose="020B0604020202020204" pitchFamily="34" charset="0"/>
                <a:ea typeface="Arial" panose="020B0604020202020204" pitchFamily="34" charset="0"/>
                <a:cs typeface="Times New Roman" panose="02020603050405020304" pitchFamily="18" charset="0"/>
              </a:rPr>
              <a:t>: Hội thánh Cô-rinh-tô (1:2)</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 </a:t>
            </a:r>
            <a:r>
              <a:rPr lang="vi-VN" sz="2400" b="1" kern="100">
                <a:effectLst/>
                <a:latin typeface="Arial" panose="020B0604020202020204" pitchFamily="34" charset="0"/>
                <a:ea typeface="Arial" panose="020B0604020202020204" pitchFamily="34" charset="0"/>
                <a:cs typeface="Times New Roman" panose="02020603050405020304" pitchFamily="18" charset="0"/>
              </a:rPr>
              <a:t>Nơi viết</a:t>
            </a:r>
            <a:r>
              <a:rPr lang="vi-VN" sz="2400" kern="100">
                <a:effectLst/>
                <a:latin typeface="Arial" panose="020B0604020202020204" pitchFamily="34" charset="0"/>
                <a:ea typeface="Arial" panose="020B0604020202020204" pitchFamily="34" charset="0"/>
                <a:cs typeface="Times New Roman" panose="02020603050405020304" pitchFamily="18" charset="0"/>
              </a:rPr>
              <a:t>: Êphêsô</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 </a:t>
            </a:r>
            <a:r>
              <a:rPr lang="vi-VN" sz="2400" b="1" kern="100">
                <a:effectLst/>
                <a:latin typeface="Arial" panose="020B0604020202020204" pitchFamily="34" charset="0"/>
                <a:ea typeface="Arial" panose="020B0604020202020204" pitchFamily="34" charset="0"/>
                <a:cs typeface="Times New Roman" panose="02020603050405020304" pitchFamily="18" charset="0"/>
              </a:rPr>
              <a:t>Ngày</a:t>
            </a:r>
            <a:r>
              <a:rPr lang="vi-VN" sz="2400" kern="100">
                <a:effectLst/>
                <a:latin typeface="Arial" panose="020B0604020202020204" pitchFamily="34" charset="0"/>
                <a:ea typeface="Arial" panose="020B0604020202020204" pitchFamily="34" charset="0"/>
                <a:cs typeface="Times New Roman" panose="02020603050405020304" pitchFamily="18" charset="0"/>
              </a:rPr>
              <a:t>: 56 sau Công nguyên</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 </a:t>
            </a:r>
            <a:r>
              <a:rPr lang="vi-VN" sz="2400" b="1" kern="100">
                <a:effectLst/>
                <a:latin typeface="Arial" panose="020B0604020202020204" pitchFamily="34" charset="0"/>
                <a:ea typeface="Arial" panose="020B0604020202020204" pitchFamily="34" charset="0"/>
                <a:cs typeface="Times New Roman" panose="02020603050405020304" pitchFamily="18" charset="0"/>
              </a:rPr>
              <a:t>Từ khóa</a:t>
            </a:r>
            <a:r>
              <a:rPr lang="vi-VN" sz="2400" kern="100">
                <a:effectLst/>
                <a:latin typeface="Arial" panose="020B0604020202020204" pitchFamily="34" charset="0"/>
                <a:ea typeface="Arial" panose="020B0604020202020204" pitchFamily="34" charset="0"/>
                <a:cs typeface="Times New Roman" panose="02020603050405020304" pitchFamily="18" charset="0"/>
              </a:rPr>
              <a:t>: Tình yêu (Gk. agapē/agapaō)</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 </a:t>
            </a:r>
            <a:r>
              <a:rPr lang="vi-VN" sz="2400" b="1" kern="100">
                <a:effectLst/>
                <a:latin typeface="Arial" panose="020B0604020202020204" pitchFamily="34" charset="0"/>
                <a:ea typeface="Arial" panose="020B0604020202020204" pitchFamily="34" charset="0"/>
                <a:cs typeface="Times New Roman" panose="02020603050405020304" pitchFamily="18" charset="0"/>
              </a:rPr>
              <a:t>Câu gốc</a:t>
            </a:r>
            <a:r>
              <a:rPr lang="vi-VN" sz="2400" kern="100">
                <a:effectLst/>
                <a:latin typeface="Arial" panose="020B0604020202020204" pitchFamily="34" charset="0"/>
                <a:ea typeface="Arial" panose="020B0604020202020204" pitchFamily="34" charset="0"/>
                <a:cs typeface="Times New Roman" panose="02020603050405020304" pitchFamily="18" charset="0"/>
              </a:rPr>
              <a:t>: “Bây giờ còn lại ba điều này: đức tin, đức cậy và đức mến. Nhưng cao trọng nhất trong số đó là tình yêu” (13:13).</a:t>
            </a:r>
          </a:p>
        </p:txBody>
      </p:sp>
    </p:spTree>
    <p:extLst>
      <p:ext uri="{BB962C8B-B14F-4D97-AF65-F5344CB8AC3E}">
        <p14:creationId xmlns:p14="http://schemas.microsoft.com/office/powerpoint/2010/main" val="159785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I. TÁC GIẢ</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3" y="152400"/>
            <a:ext cx="7571435" cy="6400800"/>
          </a:xfrm>
        </p:spPr>
        <p:txBody>
          <a:bodyPr>
            <a:noAutofit/>
          </a:bodyPr>
          <a:lstStyle/>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1 Cô-rinh-tô 1:1 xác định Phao-lô là tác giả của bức thư này, một sự thật được chấp nhận rộng rãi (xem thêm 1:12–17; 3:4–6, 22; 16:21):</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 Cả thư Cô-rinh-tô 1 và 2 đều được gán cho Phao-lô trong lời chào và </a:t>
            </a:r>
            <a:r>
              <a:rPr lang="vi-VN" sz="2800" b="1" kern="100">
                <a:effectLst/>
                <a:latin typeface="Arial" panose="020B0604020202020204" pitchFamily="34" charset="0"/>
                <a:ea typeface="Arial" panose="020B0604020202020204" pitchFamily="34" charset="0"/>
                <a:cs typeface="Times New Roman" panose="02020603050405020304" pitchFamily="18" charset="0"/>
              </a:rPr>
              <a:t>cho thấy mọi bằng chứng lịch sử và văn học về quyền tác giả của Phao-lô.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Hơn nữa, nội dung của cuốn sách này trùng khớp với những gì được biết về </a:t>
            </a:r>
            <a:r>
              <a:rPr lang="vi-VN" sz="2800" b="1" kern="100">
                <a:effectLst/>
                <a:latin typeface="Arial" panose="020B0604020202020204" pitchFamily="34" charset="0"/>
                <a:ea typeface="Arial" panose="020B0604020202020204" pitchFamily="34" charset="0"/>
                <a:cs typeface="Times New Roman" panose="02020603050405020304" pitchFamily="18" charset="0"/>
              </a:rPr>
              <a:t>Phao-lô trong chuyến hành trình của ông trong Công vụ</a:t>
            </a:r>
          </a:p>
        </p:txBody>
      </p:sp>
    </p:spTree>
    <p:extLst>
      <p:ext uri="{BB962C8B-B14F-4D97-AF65-F5344CB8AC3E}">
        <p14:creationId xmlns:p14="http://schemas.microsoft.com/office/powerpoint/2010/main" val="10451252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401135" y="1134681"/>
            <a:ext cx="3194568" cy="4255025"/>
          </a:xfrm>
        </p:spPr>
        <p:txBody>
          <a:bodyPr>
            <a:normAutofit/>
          </a:bodyPr>
          <a:lstStyle/>
          <a:p>
            <a:r>
              <a:rPr lang="vi-VN">
                <a:solidFill>
                  <a:srgbClr val="FFFFFF"/>
                </a:solidFill>
              </a:rPr>
              <a:t>II. NGƯỜI NHẬN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99721" y="152400"/>
            <a:ext cx="7740315" cy="6205267"/>
          </a:xfrm>
        </p:spPr>
        <p:txBody>
          <a:bodyPr>
            <a:noAutofit/>
          </a:bodyPr>
          <a:lstStyle/>
          <a:p>
            <a:pPr>
              <a:lnSpc>
                <a:spcPct val="115000"/>
              </a:lnSpc>
              <a:spcBef>
                <a:spcPts val="0"/>
              </a:spcBef>
              <a:spcAft>
                <a:spcPts val="800"/>
              </a:spcAft>
            </a:pPr>
            <a:r>
              <a:rPr lang="vi-VN" sz="2200" kern="100">
                <a:effectLst/>
                <a:latin typeface="Arial" panose="020B0604020202020204" pitchFamily="34" charset="0"/>
                <a:ea typeface="Arial" panose="020B0604020202020204" pitchFamily="34" charset="0"/>
                <a:cs typeface="Times New Roman" panose="02020603050405020304" pitchFamily="18" charset="0"/>
              </a:rPr>
              <a:t>Cuốn sách này được gửi đến “Hội thánh của Đức Chúa Trời tại Cô-rinh-tô, … với tất cả những người ở khắp mọi nơi đang kêu cầu danh Chúa Giê-xu Christ, Chúa chúng ta—cả Chúa của họ và của chúng ta” (1:2). </a:t>
            </a:r>
          </a:p>
          <a:p>
            <a:pPr>
              <a:lnSpc>
                <a:spcPct val="115000"/>
              </a:lnSpc>
              <a:spcBef>
                <a:spcPts val="0"/>
              </a:spcBef>
              <a:spcAft>
                <a:spcPts val="800"/>
              </a:spcAft>
            </a:pPr>
            <a:r>
              <a:rPr lang="vi-VN" sz="2200" kern="100">
                <a:effectLst/>
                <a:latin typeface="Arial" panose="020B0604020202020204" pitchFamily="34" charset="0"/>
                <a:ea typeface="Arial" panose="020B0604020202020204" pitchFamily="34" charset="0"/>
                <a:cs typeface="Times New Roman" panose="02020603050405020304" pitchFamily="18" charset="0"/>
              </a:rPr>
              <a:t>Ngay từ đầu bức thư, Phao-lô đã nhấn mạnh đến lẽ thật thuộc linh của một “thân thể Đấng Christ” địa phương để áp dụng cho tất cả tín hữu và/hoặc tất cả các hội thánh địa phương (xem 12:12-27).</a:t>
            </a:r>
          </a:p>
          <a:p>
            <a:pPr>
              <a:lnSpc>
                <a:spcPct val="115000"/>
              </a:lnSpc>
              <a:spcBef>
                <a:spcPts val="0"/>
              </a:spcBef>
              <a:spcAft>
                <a:spcPts val="800"/>
              </a:spcAft>
            </a:pPr>
            <a:r>
              <a:rPr lang="vi-VN" sz="2200" kern="100">
                <a:effectLst/>
                <a:latin typeface="Arial" panose="020B0604020202020204" pitchFamily="34" charset="0"/>
                <a:ea typeface="Arial" panose="020B0604020202020204" pitchFamily="34" charset="0"/>
                <a:cs typeface="Times New Roman" panose="02020603050405020304" pitchFamily="18" charset="0"/>
              </a:rPr>
              <a:t>Thành phố Corinth, thuộc địa của La Mã, là thủ phủ của tỉnh Achaia của La Mã. Nằm trên bán đảo Peloponnesian, khu vực này là trung tâm thương mại, thu hút nhiều du khách đi khắp vùng. Kết quả là, Corinth nổi tiếng vì sự giàu có và là trung tâm thờ cúng Aphrodite, nữ thần tình yêu và sự vô đạo đức, cũng như các vị thần khác. </a:t>
            </a:r>
          </a:p>
        </p:txBody>
      </p:sp>
    </p:spTree>
    <p:extLst>
      <p:ext uri="{BB962C8B-B14F-4D97-AF65-F5344CB8AC3E}">
        <p14:creationId xmlns:p14="http://schemas.microsoft.com/office/powerpoint/2010/main" val="1558923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III. DỊP VÀ NGÀY</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21305" y="76200"/>
            <a:ext cx="7942525" cy="6281467"/>
          </a:xfrm>
        </p:spPr>
        <p:txBody>
          <a:bodyPr>
            <a:noAutofit/>
          </a:bodyPr>
          <a:lstStyle/>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Thư Cô-rinh-tô thứ nhất được viết khi Phao-lô ở Ê-phê-sô gần cuối chuyến hành trình truyền giáo thứ ba của ông, ghi ngày tháng là năm 56 SCN (16:5–9).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Phao-lô đến thăm thành phố Cô-rinh-tô lần đầu tiên trong chuyến hành trình truyền giáo thứ hai của ông (Công vụ 18:1-18).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Ông thành lập một hội thánh và ở với họ một năm rưỡi (Công vụ 18:11).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Trong hành trình truyền giáo thứ ba, </a:t>
            </a:r>
            <a:r>
              <a:rPr lang="vi-VN" sz="2400" b="1" kern="100">
                <a:effectLst/>
                <a:latin typeface="Arial" panose="020B0604020202020204" pitchFamily="34" charset="0"/>
                <a:ea typeface="Arial" panose="020B0604020202020204" pitchFamily="34" charset="0"/>
                <a:cs typeface="Times New Roman" panose="02020603050405020304" pitchFamily="18" charset="0"/>
              </a:rPr>
              <a:t>điểm dừng chân chính của Phao-lô là ở Ê-phê-sô</a:t>
            </a:r>
            <a:r>
              <a:rPr lang="vi-VN" sz="2400" kern="100">
                <a:effectLst/>
                <a:latin typeface="Arial" panose="020B0604020202020204" pitchFamily="34" charset="0"/>
                <a:ea typeface="Arial" panose="020B0604020202020204" pitchFamily="34" charset="0"/>
                <a:cs typeface="Times New Roman" panose="02020603050405020304" pitchFamily="18" charset="0"/>
              </a:rPr>
              <a:t>, nơi ông ở lại và phục vụ trong khoảng hai năm rưỡi (53–56 SCN; xem Công vụ 18:23–19:41). </a:t>
            </a:r>
          </a:p>
        </p:txBody>
      </p:sp>
    </p:spTree>
    <p:extLst>
      <p:ext uri="{BB962C8B-B14F-4D97-AF65-F5344CB8AC3E}">
        <p14:creationId xmlns:p14="http://schemas.microsoft.com/office/powerpoint/2010/main" val="2429164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III. DỊP VÀ NGÀY</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21305" y="76200"/>
            <a:ext cx="7942525" cy="6281467"/>
          </a:xfrm>
        </p:spPr>
        <p:txBody>
          <a:bodyPr>
            <a:noAutofit/>
          </a:bodyPr>
          <a:lstStyle/>
          <a:p>
            <a:pPr marL="0" marR="0">
              <a:lnSpc>
                <a:spcPct val="115000"/>
              </a:lnSpc>
              <a:spcBef>
                <a:spcPts val="0"/>
              </a:spcBef>
              <a:spcAft>
                <a:spcPts val="800"/>
              </a:spcAft>
            </a:pPr>
            <a:r>
              <a:rPr lang="vi-VN" sz="2400" b="1" kern="100">
                <a:effectLst/>
                <a:latin typeface="Arial" panose="020B0604020202020204" pitchFamily="34" charset="0"/>
                <a:ea typeface="Arial" panose="020B0604020202020204" pitchFamily="34" charset="0"/>
                <a:cs typeface="Times New Roman" panose="02020603050405020304" pitchFamily="18" charset="0"/>
              </a:rPr>
              <a:t>Khi ở Ê-phê-sô, Phao-lô nghe được một số tin tiêu cực về cách hội thánh Cô-rinh-tô xử lý tình trạng vô đạo đức</a:t>
            </a:r>
            <a:r>
              <a:rPr lang="vi-VN" sz="2400" kern="100">
                <a:effectLst/>
                <a:latin typeface="Arial" panose="020B0604020202020204" pitchFamily="34" charset="0"/>
                <a:ea typeface="Arial" panose="020B0604020202020204" pitchFamily="34" charset="0"/>
                <a:cs typeface="Times New Roman" panose="02020603050405020304" pitchFamily="18" charset="0"/>
              </a:rPr>
              <a:t>. Ông đã viết cho họ một bức thư mà hiện nay chúng ta đã thất lạc nhưng được nhắc đến trong 1 Cô-rinh-tô 5:9.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Sau lá thư này, một số người trong gia đình Cơ-lô‑ê đến thăm Phao-lô (1:11), báo cáo rằng bức thư đã bị hiểu sai (5:10-11) và có những tranh cãi giữa dân chúng gây chia rẽ trong hội thánh.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Ngoài ra, một số vấn đề đạo đức cần được giải quyết. Cùng lúc đó, Phao-lô nhận được một danh sách các câu hỏi, có thể là qua chuyến viếng thăm của “Sê-pha-na, Phốt-tu-na và A‑chai-cơ (16:17).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Để đáp lại, Phao-lô đã viết bức thư được gọi là 1 Cô-rinh-tô.</a:t>
            </a:r>
          </a:p>
        </p:txBody>
      </p:sp>
    </p:spTree>
    <p:extLst>
      <p:ext uri="{BB962C8B-B14F-4D97-AF65-F5344CB8AC3E}">
        <p14:creationId xmlns:p14="http://schemas.microsoft.com/office/powerpoint/2010/main" val="3103910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Chủ đề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Chủ đề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TM04033919[[fn=Circuit]]</Template>
  <TotalTime>50805</TotalTime>
  <Words>3501</Words>
  <Application>Microsoft Office PowerPoint</Application>
  <PresentationFormat>Custom</PresentationFormat>
  <Paragraphs>153</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Tw Cen MT</vt:lpstr>
      <vt:lpstr>Verdana</vt:lpstr>
      <vt:lpstr>Circuit</vt:lpstr>
      <vt:lpstr>Tôn Vinh Đức Chúa Trời</vt:lpstr>
      <vt:lpstr>Sơ lược tân ước 101 – ch 11</vt:lpstr>
      <vt:lpstr>ch 11: 1 Cô-rinh-tô - Sự tối cao của tình yêu (1 CORINTHIANS - The Supremacy of Love)</vt:lpstr>
      <vt:lpstr>Lời mở đầu</vt:lpstr>
      <vt:lpstr>Sự kiện chính</vt:lpstr>
      <vt:lpstr>I. TÁC GIẢ</vt:lpstr>
      <vt:lpstr>II. NGƯỜI NHẬN</vt:lpstr>
      <vt:lpstr>III. DỊP VÀ NGÀY</vt:lpstr>
      <vt:lpstr>III. DỊP VÀ NGÀY</vt:lpstr>
      <vt:lpstr>Iv. THỂ LOẠI VÀ CƠ CẤU</vt:lpstr>
      <vt:lpstr>Iv. THỂ LOẠI VÀ CƠ CẤU - Đề cương </vt:lpstr>
      <vt:lpstr>V. TIN NHẮN – 1. Lời giới thiệu   </vt:lpstr>
      <vt:lpstr>V. TIN NHẮN – 1. Lời giới thiệu   </vt:lpstr>
      <vt:lpstr>V. TIN NHẮN- 2. Lời quở trách: “Tôi khuyên anh em” (1 Cô-rinh-tô 1:10–4:21)   </vt:lpstr>
      <vt:lpstr>V. TIN NHẮN- 2. Lời quở trách: “Tôi khuyên anh em” (1 Cô-rinh-tô 1:10–4:21)   </vt:lpstr>
      <vt:lpstr>V. TIN NHẮN- 3. Sửa lại: “Anh em đã trở nên kiêu ngạo” (1 Cô-rinh-tô 5:1–6:20)  </vt:lpstr>
      <vt:lpstr>V. TIN NHẮN- 4. Lời chỉ dẫn: “Đừng ngu dốt” (1 Cô-rinh-tô 7:1–14:40)  </vt:lpstr>
      <vt:lpstr>V. TIN NHẮN- 4. Lời chỉ dẫn: “Đừng ngu dốt” (1 Cô-rinh-tô 7:1–14:40)  </vt:lpstr>
      <vt:lpstr>V. TIN NHẮN- 4. Lời chỉ dẫn: “Đừng ngu dốt” (1 Cô-rinh-tô 7:1–14:40)  </vt:lpstr>
      <vt:lpstr>V. TIN NHẮN- 4. Lời chỉ dẫn: “Đừng ngu dốt” (1 Cô-rinh-tô 7:1–14:40)  </vt:lpstr>
      <vt:lpstr>V. TIN NHẮN- 4. Lời chỉ dẫn: “Đừng ngu dốt” (1 Cô-rinh-tô 7:1–14:40)  </vt:lpstr>
      <vt:lpstr>V. TIN NHẮN- 4. Lời chỉ dẫn: “Đừng ngu dốt” (1 Cô-rinh-tô 7:1–14:40)  </vt:lpstr>
      <vt:lpstr>V. TIN NHẮN- 4. Lời chỉ dẫn: “Đừng ngu dốt” (1 Cô-rinh-tô 7:1–14:40)  </vt:lpstr>
      <vt:lpstr>V. TIN NHẮN- 5. Giảng dạy: “Ta mách cho con một điều mầu nhiệm” (1 Cô-rinh-tô 15:1–16:12)   </vt:lpstr>
      <vt:lpstr>V. TIN NHẮN- 5. Giảng dạy: “Ta mách cho con một điều mầu nhiệm” (1 Cô-rinh-tô 15:1–16:12)   </vt:lpstr>
      <vt:lpstr>V. TIN NHẮN- 6. Lời khuyên cuối cùng, lời chào và phép lành (1 Cô-rinh-tô 16:13–24)    </vt:lpstr>
      <vt:lpstr>V. TIN NHẮN- 7. Phần Kết Luận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Bám lấy sự lãnh đạo bằng phục vụ (Servant Leadership): Theo bước chân của Chúa Giê-su Christ.</dc:title>
  <dc:creator>Johnathan Hoang</dc:creator>
  <cp:lastModifiedBy>Johnathan Hoang</cp:lastModifiedBy>
  <cp:revision>21</cp:revision>
  <dcterms:created xsi:type="dcterms:W3CDTF">2024-04-19T16:38:10Z</dcterms:created>
  <dcterms:modified xsi:type="dcterms:W3CDTF">2024-09-13T01:01:16Z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