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5"/>
  </p:notesMasterIdLst>
  <p:handoutMasterIdLst>
    <p:handoutMasterId r:id="rId26"/>
  </p:handoutMasterIdLst>
  <p:sldIdLst>
    <p:sldId id="303" r:id="rId5"/>
    <p:sldId id="366" r:id="rId6"/>
    <p:sldId id="405" r:id="rId7"/>
    <p:sldId id="312" r:id="rId8"/>
    <p:sldId id="458" r:id="rId9"/>
    <p:sldId id="463" r:id="rId10"/>
    <p:sldId id="464" r:id="rId11"/>
    <p:sldId id="341" r:id="rId12"/>
    <p:sldId id="402" r:id="rId13"/>
    <p:sldId id="465" r:id="rId14"/>
    <p:sldId id="431" r:id="rId15"/>
    <p:sldId id="467" r:id="rId16"/>
    <p:sldId id="466" r:id="rId17"/>
    <p:sldId id="472" r:id="rId18"/>
    <p:sldId id="468" r:id="rId19"/>
    <p:sldId id="473" r:id="rId20"/>
    <p:sldId id="469" r:id="rId21"/>
    <p:sldId id="470" r:id="rId22"/>
    <p:sldId id="471" r:id="rId23"/>
    <p:sldId id="342" r:id="rId2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D6733C-D694-4C58-97A3-F61A9FAEC6A4}" v="2" dt="2024-07-02T00:08:53.460"/>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2" autoAdjust="0"/>
    <p:restoredTop sz="66021" autoAdjust="0"/>
  </p:normalViewPr>
  <p:slideViewPr>
    <p:cSldViewPr showGuides="1">
      <p:cViewPr varScale="1">
        <p:scale>
          <a:sx n="77" d="100"/>
          <a:sy n="77" d="100"/>
        </p:scale>
        <p:origin x="270" y="90"/>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35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athan Hoang" userId="d3886d889f7ec06d" providerId="LiveId" clId="{F3D6733C-D694-4C58-97A3-F61A9FAEC6A4}"/>
    <pc:docChg chg="modSld">
      <pc:chgData name="Johnathan Hoang" userId="d3886d889f7ec06d" providerId="LiveId" clId="{F3D6733C-D694-4C58-97A3-F61A9FAEC6A4}" dt="2024-07-02T00:10:29.422" v="21" actId="6549"/>
      <pc:docMkLst>
        <pc:docMk/>
      </pc:docMkLst>
      <pc:sldChg chg="modNotesTx">
        <pc:chgData name="Johnathan Hoang" userId="d3886d889f7ec06d" providerId="LiveId" clId="{F3D6733C-D694-4C58-97A3-F61A9FAEC6A4}" dt="2024-07-02T00:08:56.951" v="5" actId="6549"/>
        <pc:sldMkLst>
          <pc:docMk/>
          <pc:sldMk cId="214754473" sldId="312"/>
        </pc:sldMkLst>
      </pc:sldChg>
      <pc:sldChg chg="modNotesTx">
        <pc:chgData name="Johnathan Hoang" userId="d3886d889f7ec06d" providerId="LiveId" clId="{F3D6733C-D694-4C58-97A3-F61A9FAEC6A4}" dt="2024-07-02T00:09:16.576" v="9" actId="6549"/>
        <pc:sldMkLst>
          <pc:docMk/>
          <pc:sldMk cId="1558923905" sldId="341"/>
        </pc:sldMkLst>
      </pc:sldChg>
      <pc:sldChg chg="modNotesTx">
        <pc:chgData name="Johnathan Hoang" userId="d3886d889f7ec06d" providerId="LiveId" clId="{F3D6733C-D694-4C58-97A3-F61A9FAEC6A4}" dt="2024-07-02T00:10:29.422" v="21" actId="6549"/>
        <pc:sldMkLst>
          <pc:docMk/>
          <pc:sldMk cId="1506079475" sldId="342"/>
        </pc:sldMkLst>
      </pc:sldChg>
      <pc:sldChg chg="modNotesTx">
        <pc:chgData name="Johnathan Hoang" userId="d3886d889f7ec06d" providerId="LiveId" clId="{F3D6733C-D694-4C58-97A3-F61A9FAEC6A4}" dt="2024-07-02T00:09:22.930" v="10" actId="6549"/>
        <pc:sldMkLst>
          <pc:docMk/>
          <pc:sldMk cId="2429164751" sldId="402"/>
        </pc:sldMkLst>
      </pc:sldChg>
      <pc:sldChg chg="modSp mod">
        <pc:chgData name="Johnathan Hoang" userId="d3886d889f7ec06d" providerId="LiveId" clId="{F3D6733C-D694-4C58-97A3-F61A9FAEC6A4}" dt="2024-07-02T00:08:53.460" v="4"/>
        <pc:sldMkLst>
          <pc:docMk/>
          <pc:sldMk cId="143525958" sldId="405"/>
        </pc:sldMkLst>
        <pc:spChg chg="mod">
          <ac:chgData name="Johnathan Hoang" userId="d3886d889f7ec06d" providerId="LiveId" clId="{F3D6733C-D694-4C58-97A3-F61A9FAEC6A4}" dt="2024-07-02T00:08:53.460" v="4"/>
          <ac:spMkLst>
            <pc:docMk/>
            <pc:sldMk cId="143525958" sldId="405"/>
            <ac:spMk id="2" creationId="{C68511CD-6F5F-79B9-F0A8-63AA00E53501}"/>
          </ac:spMkLst>
        </pc:spChg>
      </pc:sldChg>
      <pc:sldChg chg="modNotesTx">
        <pc:chgData name="Johnathan Hoang" userId="d3886d889f7ec06d" providerId="LiveId" clId="{F3D6733C-D694-4C58-97A3-F61A9FAEC6A4}" dt="2024-07-02T00:09:31.853" v="12" actId="6549"/>
        <pc:sldMkLst>
          <pc:docMk/>
          <pc:sldMk cId="1786213235" sldId="431"/>
        </pc:sldMkLst>
      </pc:sldChg>
      <pc:sldChg chg="modNotesTx">
        <pc:chgData name="Johnathan Hoang" userId="d3886d889f7ec06d" providerId="LiveId" clId="{F3D6733C-D694-4C58-97A3-F61A9FAEC6A4}" dt="2024-07-02T00:09:02.017" v="6" actId="6549"/>
        <pc:sldMkLst>
          <pc:docMk/>
          <pc:sldMk cId="159785978" sldId="458"/>
        </pc:sldMkLst>
      </pc:sldChg>
      <pc:sldChg chg="modNotesTx">
        <pc:chgData name="Johnathan Hoang" userId="d3886d889f7ec06d" providerId="LiveId" clId="{F3D6733C-D694-4C58-97A3-F61A9FAEC6A4}" dt="2024-07-02T00:09:07.640" v="7" actId="6549"/>
        <pc:sldMkLst>
          <pc:docMk/>
          <pc:sldMk cId="1045125251" sldId="463"/>
        </pc:sldMkLst>
      </pc:sldChg>
      <pc:sldChg chg="modNotesTx">
        <pc:chgData name="Johnathan Hoang" userId="d3886d889f7ec06d" providerId="LiveId" clId="{F3D6733C-D694-4C58-97A3-F61A9FAEC6A4}" dt="2024-07-02T00:09:12.104" v="8" actId="6549"/>
        <pc:sldMkLst>
          <pc:docMk/>
          <pc:sldMk cId="264607889" sldId="464"/>
        </pc:sldMkLst>
      </pc:sldChg>
      <pc:sldChg chg="modNotesTx">
        <pc:chgData name="Johnathan Hoang" userId="d3886d889f7ec06d" providerId="LiveId" clId="{F3D6733C-D694-4C58-97A3-F61A9FAEC6A4}" dt="2024-07-02T00:09:27.317" v="11" actId="6549"/>
        <pc:sldMkLst>
          <pc:docMk/>
          <pc:sldMk cId="3880172094" sldId="465"/>
        </pc:sldMkLst>
      </pc:sldChg>
      <pc:sldChg chg="modNotesTx">
        <pc:chgData name="Johnathan Hoang" userId="d3886d889f7ec06d" providerId="LiveId" clId="{F3D6733C-D694-4C58-97A3-F61A9FAEC6A4}" dt="2024-07-02T00:09:44.696" v="14" actId="6549"/>
        <pc:sldMkLst>
          <pc:docMk/>
          <pc:sldMk cId="2998599021" sldId="466"/>
        </pc:sldMkLst>
      </pc:sldChg>
      <pc:sldChg chg="modNotesTx">
        <pc:chgData name="Johnathan Hoang" userId="d3886d889f7ec06d" providerId="LiveId" clId="{F3D6733C-D694-4C58-97A3-F61A9FAEC6A4}" dt="2024-07-02T00:09:39.717" v="13" actId="6549"/>
        <pc:sldMkLst>
          <pc:docMk/>
          <pc:sldMk cId="2338173669" sldId="467"/>
        </pc:sldMkLst>
      </pc:sldChg>
      <pc:sldChg chg="modNotesTx">
        <pc:chgData name="Johnathan Hoang" userId="d3886d889f7ec06d" providerId="LiveId" clId="{F3D6733C-D694-4C58-97A3-F61A9FAEC6A4}" dt="2024-07-02T00:09:57.540" v="16" actId="6549"/>
        <pc:sldMkLst>
          <pc:docMk/>
          <pc:sldMk cId="4237482112" sldId="468"/>
        </pc:sldMkLst>
      </pc:sldChg>
      <pc:sldChg chg="modNotesTx">
        <pc:chgData name="Johnathan Hoang" userId="d3886d889f7ec06d" providerId="LiveId" clId="{F3D6733C-D694-4C58-97A3-F61A9FAEC6A4}" dt="2024-07-02T00:10:13.086" v="18" actId="6549"/>
        <pc:sldMkLst>
          <pc:docMk/>
          <pc:sldMk cId="1362164385" sldId="469"/>
        </pc:sldMkLst>
      </pc:sldChg>
      <pc:sldChg chg="modNotesTx">
        <pc:chgData name="Johnathan Hoang" userId="d3886d889f7ec06d" providerId="LiveId" clId="{F3D6733C-D694-4C58-97A3-F61A9FAEC6A4}" dt="2024-07-02T00:10:18.109" v="19" actId="6549"/>
        <pc:sldMkLst>
          <pc:docMk/>
          <pc:sldMk cId="3007846748" sldId="470"/>
        </pc:sldMkLst>
      </pc:sldChg>
      <pc:sldChg chg="modNotesTx">
        <pc:chgData name="Johnathan Hoang" userId="d3886d889f7ec06d" providerId="LiveId" clId="{F3D6733C-D694-4C58-97A3-F61A9FAEC6A4}" dt="2024-07-02T00:10:24.170" v="20" actId="6549"/>
        <pc:sldMkLst>
          <pc:docMk/>
          <pc:sldMk cId="2630508635" sldId="471"/>
        </pc:sldMkLst>
      </pc:sldChg>
      <pc:sldChg chg="modNotesTx">
        <pc:chgData name="Johnathan Hoang" userId="d3886d889f7ec06d" providerId="LiveId" clId="{F3D6733C-D694-4C58-97A3-F61A9FAEC6A4}" dt="2024-07-02T00:09:50.275" v="15" actId="6549"/>
        <pc:sldMkLst>
          <pc:docMk/>
          <pc:sldMk cId="903925112" sldId="472"/>
        </pc:sldMkLst>
      </pc:sldChg>
      <pc:sldChg chg="modNotesTx">
        <pc:chgData name="Johnathan Hoang" userId="d3886d889f7ec06d" providerId="LiveId" clId="{F3D6733C-D694-4C58-97A3-F61A9FAEC6A4}" dt="2024-07-02T00:10:04.329" v="17" actId="6549"/>
        <pc:sldMkLst>
          <pc:docMk/>
          <pc:sldMk cId="1216834101" sldId="4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vi-VN" dirty="0">
              <a:solidFill>
                <a:schemeClr val="tx2"/>
              </a:solidFill>
            </a:endParaRPr>
          </a:p>
        </p:txBody>
      </p:sp>
      <p:sp>
        <p:nvSpPr>
          <p:cNvPr id="3" name="Chỗ dành sẵn cho Ngày tháng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CF7488BD-4EA3-41F1-8DDF-9CDF7647C64B}" type="datetime1">
              <a:rPr lang="vi-VN" smtClean="0">
                <a:solidFill>
                  <a:schemeClr val="tx2"/>
                </a:solidFill>
              </a:rPr>
              <a:t>01/07/2024</a:t>
            </a:fld>
            <a:endParaRPr lang="vi-VN" dirty="0">
              <a:solidFill>
                <a:schemeClr val="tx2"/>
              </a:solidFill>
            </a:endParaRPr>
          </a:p>
        </p:txBody>
      </p:sp>
      <p:sp>
        <p:nvSpPr>
          <p:cNvPr id="4" name="Chỗ dành sẵn cho Chân trang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vi-VN" dirty="0">
              <a:solidFill>
                <a:schemeClr val="tx2"/>
              </a:solidFill>
            </a:endParaRPr>
          </a:p>
        </p:txBody>
      </p:sp>
      <p:sp>
        <p:nvSpPr>
          <p:cNvPr id="5" name="Chỗ dành sẵn cho Số hiệu Bản chiế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vi-VN">
                <a:solidFill>
                  <a:schemeClr val="tx2"/>
                </a:solidFill>
              </a:rPr>
              <a:pPr algn="r" rtl="0"/>
              <a:t>‹#›</a:t>
            </a:fld>
            <a:endParaRPr lang="vi-VN"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vi-VN" noProof="0" dirty="0"/>
          </a:p>
        </p:txBody>
      </p:sp>
      <p:sp>
        <p:nvSpPr>
          <p:cNvPr id="3" name="Chỗ dành sẵn cho Ngà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6748BA8C-D7FB-42C9-A8F9-C37637DDC96D}" type="datetime1">
              <a:rPr lang="vi-VN" smtClean="0"/>
              <a:pPr/>
              <a:t>01/07/2024</a:t>
            </a:fld>
            <a:endParaRPr lang="vi-VN" dirty="0"/>
          </a:p>
        </p:txBody>
      </p:sp>
      <p:sp>
        <p:nvSpPr>
          <p:cNvPr id="4" name="Chỗ dành sẵn cho Hình ảnh của Bản chiế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vi-VN" noProof="0" dirty="0"/>
          </a:p>
        </p:txBody>
      </p:sp>
      <p:sp>
        <p:nvSpPr>
          <p:cNvPr id="5" name="Chỗ dành sẵn cho Ghi ch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vi-VN" dirty="0"/>
              <a:t>Bấm để sửa kiểu văn bản </a:t>
            </a:r>
            <a:r>
              <a:rPr lang="vi-VN" dirty="0" err="1"/>
              <a:t>Bản</a:t>
            </a:r>
            <a:r>
              <a:rPr lang="vi-VN" dirty="0"/>
              <a:t> cái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6" name="Chỗ dành sẵ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vi-VN" noProof="0" dirty="0"/>
          </a:p>
        </p:txBody>
      </p:sp>
      <p:sp>
        <p:nvSpPr>
          <p:cNvPr id="7" name="Chỗ dành sẵn cho Số hiệu Bả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vi-VN" smtClean="0"/>
              <a:pPr/>
              <a:t>‹#›</a:t>
            </a:fld>
            <a:endParaRPr lang="vi-VN"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f.ly/logosres/newtstbck?ref=Page.p+7&amp;off=715&amp;ctx=Introduction%0a~The+final+historical+secti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f.ly/logosres/newtstbck?ref=Page.p+7&amp;off=715&amp;ctx=Introduction%0a~The+final+historical+secti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a:t>
            </a:fld>
            <a:endParaRPr lang="vi-VN" dirty="0"/>
          </a:p>
        </p:txBody>
      </p:sp>
    </p:spTree>
    <p:extLst>
      <p:ext uri="{BB962C8B-B14F-4D97-AF65-F5344CB8AC3E}">
        <p14:creationId xmlns:p14="http://schemas.microsoft.com/office/powerpoint/2010/main" val="298810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10</a:t>
            </a:fld>
            <a:endParaRPr lang="vi-VN" dirty="0"/>
          </a:p>
        </p:txBody>
      </p:sp>
    </p:spTree>
    <p:extLst>
      <p:ext uri="{BB962C8B-B14F-4D97-AF65-F5344CB8AC3E}">
        <p14:creationId xmlns:p14="http://schemas.microsoft.com/office/powerpoint/2010/main" val="3840038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11</a:t>
            </a:fld>
            <a:endParaRPr lang="vi-VN" dirty="0"/>
          </a:p>
        </p:txBody>
      </p:sp>
    </p:spTree>
    <p:extLst>
      <p:ext uri="{BB962C8B-B14F-4D97-AF65-F5344CB8AC3E}">
        <p14:creationId xmlns:p14="http://schemas.microsoft.com/office/powerpoint/2010/main" val="270461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12</a:t>
            </a:fld>
            <a:endParaRPr lang="vi-VN" dirty="0"/>
          </a:p>
        </p:txBody>
      </p:sp>
    </p:spTree>
    <p:extLst>
      <p:ext uri="{BB962C8B-B14F-4D97-AF65-F5344CB8AC3E}">
        <p14:creationId xmlns:p14="http://schemas.microsoft.com/office/powerpoint/2010/main" val="2237779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13</a:t>
            </a:fld>
            <a:endParaRPr lang="vi-VN" dirty="0"/>
          </a:p>
        </p:txBody>
      </p:sp>
    </p:spTree>
    <p:extLst>
      <p:ext uri="{BB962C8B-B14F-4D97-AF65-F5344CB8AC3E}">
        <p14:creationId xmlns:p14="http://schemas.microsoft.com/office/powerpoint/2010/main" val="185235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14</a:t>
            </a:fld>
            <a:endParaRPr lang="vi-VN" dirty="0"/>
          </a:p>
        </p:txBody>
      </p:sp>
    </p:spTree>
    <p:extLst>
      <p:ext uri="{BB962C8B-B14F-4D97-AF65-F5344CB8AC3E}">
        <p14:creationId xmlns:p14="http://schemas.microsoft.com/office/powerpoint/2010/main" val="2502814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15</a:t>
            </a:fld>
            <a:endParaRPr lang="vi-VN" dirty="0"/>
          </a:p>
        </p:txBody>
      </p:sp>
    </p:spTree>
    <p:extLst>
      <p:ext uri="{BB962C8B-B14F-4D97-AF65-F5344CB8AC3E}">
        <p14:creationId xmlns:p14="http://schemas.microsoft.com/office/powerpoint/2010/main" val="3899590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16</a:t>
            </a:fld>
            <a:endParaRPr lang="vi-VN" dirty="0"/>
          </a:p>
        </p:txBody>
      </p:sp>
    </p:spTree>
    <p:extLst>
      <p:ext uri="{BB962C8B-B14F-4D97-AF65-F5344CB8AC3E}">
        <p14:creationId xmlns:p14="http://schemas.microsoft.com/office/powerpoint/2010/main" val="3465928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17</a:t>
            </a:fld>
            <a:endParaRPr lang="vi-VN" dirty="0"/>
          </a:p>
        </p:txBody>
      </p:sp>
    </p:spTree>
    <p:extLst>
      <p:ext uri="{BB962C8B-B14F-4D97-AF65-F5344CB8AC3E}">
        <p14:creationId xmlns:p14="http://schemas.microsoft.com/office/powerpoint/2010/main" val="580981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18</a:t>
            </a:fld>
            <a:endParaRPr lang="vi-VN" dirty="0"/>
          </a:p>
        </p:txBody>
      </p:sp>
    </p:spTree>
    <p:extLst>
      <p:ext uri="{BB962C8B-B14F-4D97-AF65-F5344CB8AC3E}">
        <p14:creationId xmlns:p14="http://schemas.microsoft.com/office/powerpoint/2010/main" val="2888530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19</a:t>
            </a:fld>
            <a:endParaRPr lang="vi-VN" dirty="0"/>
          </a:p>
        </p:txBody>
      </p:sp>
    </p:spTree>
    <p:extLst>
      <p:ext uri="{BB962C8B-B14F-4D97-AF65-F5344CB8AC3E}">
        <p14:creationId xmlns:p14="http://schemas.microsoft.com/office/powerpoint/2010/main" val="315391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a:t>
            </a:fld>
            <a:endParaRPr lang="vi-VN" dirty="0"/>
          </a:p>
        </p:txBody>
      </p:sp>
    </p:spTree>
    <p:extLst>
      <p:ext uri="{BB962C8B-B14F-4D97-AF65-F5344CB8AC3E}">
        <p14:creationId xmlns:p14="http://schemas.microsoft.com/office/powerpoint/2010/main" val="3056147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20</a:t>
            </a:fld>
            <a:endParaRPr lang="vi-VN" dirty="0"/>
          </a:p>
        </p:txBody>
      </p:sp>
    </p:spTree>
    <p:extLst>
      <p:ext uri="{BB962C8B-B14F-4D97-AF65-F5344CB8AC3E}">
        <p14:creationId xmlns:p14="http://schemas.microsoft.com/office/powerpoint/2010/main" val="3612151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a:t>
            </a:fld>
            <a:endParaRPr lang="vi-VN" dirty="0"/>
          </a:p>
        </p:txBody>
      </p:sp>
    </p:spTree>
    <p:extLst>
      <p:ext uri="{BB962C8B-B14F-4D97-AF65-F5344CB8AC3E}">
        <p14:creationId xmlns:p14="http://schemas.microsoft.com/office/powerpoint/2010/main" val="332039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b="0" i="0" u="none" strike="noStrike" baseline="0">
              <a:solidFill>
                <a:srgbClr val="0000FF"/>
              </a:solidFill>
              <a:hlinkClick r:id="rId3"/>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4</a:t>
            </a:fld>
            <a:endParaRPr lang="vi-VN" dirty="0"/>
          </a:p>
        </p:txBody>
      </p:sp>
    </p:spTree>
    <p:extLst>
      <p:ext uri="{BB962C8B-B14F-4D97-AF65-F5344CB8AC3E}">
        <p14:creationId xmlns:p14="http://schemas.microsoft.com/office/powerpoint/2010/main" val="3703478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endParaRPr lang="en-US" b="0" i="0" u="none" strike="noStrike" baseline="0">
              <a:solidFill>
                <a:srgbClr val="0000FF"/>
              </a:solidFill>
              <a:hlinkClick r:id="rId3"/>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5</a:t>
            </a:fld>
            <a:endParaRPr lang="vi-VN" dirty="0"/>
          </a:p>
        </p:txBody>
      </p:sp>
    </p:spTree>
    <p:extLst>
      <p:ext uri="{BB962C8B-B14F-4D97-AF65-F5344CB8AC3E}">
        <p14:creationId xmlns:p14="http://schemas.microsoft.com/office/powerpoint/2010/main" val="12358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6</a:t>
            </a:fld>
            <a:endParaRPr lang="vi-VN" dirty="0"/>
          </a:p>
        </p:txBody>
      </p:sp>
    </p:spTree>
    <p:extLst>
      <p:ext uri="{BB962C8B-B14F-4D97-AF65-F5344CB8AC3E}">
        <p14:creationId xmlns:p14="http://schemas.microsoft.com/office/powerpoint/2010/main" val="128042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7</a:t>
            </a:fld>
            <a:endParaRPr lang="vi-VN" dirty="0"/>
          </a:p>
        </p:txBody>
      </p:sp>
    </p:spTree>
    <p:extLst>
      <p:ext uri="{BB962C8B-B14F-4D97-AF65-F5344CB8AC3E}">
        <p14:creationId xmlns:p14="http://schemas.microsoft.com/office/powerpoint/2010/main" val="1730636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8</a:t>
            </a:fld>
            <a:endParaRPr lang="vi-VN" dirty="0"/>
          </a:p>
        </p:txBody>
      </p:sp>
    </p:spTree>
    <p:extLst>
      <p:ext uri="{BB962C8B-B14F-4D97-AF65-F5344CB8AC3E}">
        <p14:creationId xmlns:p14="http://schemas.microsoft.com/office/powerpoint/2010/main" val="3767418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9</a:t>
            </a:fld>
            <a:endParaRPr lang="vi-VN" dirty="0"/>
          </a:p>
        </p:txBody>
      </p:sp>
    </p:spTree>
    <p:extLst>
      <p:ext uri="{BB962C8B-B14F-4D97-AF65-F5344CB8AC3E}">
        <p14:creationId xmlns:p14="http://schemas.microsoft.com/office/powerpoint/2010/main" val="255426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1"/>
            <a:ext cx="23044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5936" y="1122363"/>
            <a:ext cx="8789286" cy="2387600"/>
          </a:xfrm>
        </p:spPr>
        <p:txBody>
          <a:bodyPr anchor="b">
            <a:normAutofit/>
          </a:bodyPr>
          <a:lstStyle>
            <a:lvl1pPr algn="l">
              <a:defRPr sz="4799"/>
            </a:lvl1pPr>
          </a:lstStyle>
          <a:p>
            <a:r>
              <a:rPr lang="en-US"/>
              <a:t>Click to edit Master title style</a:t>
            </a:r>
            <a:endParaRPr lang="en-US" dirty="0"/>
          </a:p>
        </p:txBody>
      </p:sp>
      <p:sp>
        <p:nvSpPr>
          <p:cNvPr id="3" name="Subtitle 2"/>
          <p:cNvSpPr>
            <a:spLocks noGrp="1"/>
          </p:cNvSpPr>
          <p:nvPr>
            <p:ph type="subTitle" idx="1"/>
          </p:nvPr>
        </p:nvSpPr>
        <p:spPr>
          <a:xfrm>
            <a:off x="1875936" y="3602038"/>
            <a:ext cx="8789286" cy="1655762"/>
          </a:xfrm>
        </p:spPr>
        <p:txBody>
          <a:bodyPr>
            <a:normAutofit/>
          </a:bodyPr>
          <a:lstStyle>
            <a:lvl1pPr marL="0" indent="0" algn="l">
              <a:buNone/>
              <a:defRPr sz="1999" cap="all"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5668" y="5410202"/>
            <a:ext cx="2742486" cy="365125"/>
          </a:xfrm>
        </p:spPr>
        <p:txBody>
          <a:bodyPr/>
          <a:lstStyle/>
          <a:p>
            <a:fld id="{81DF1069-32CD-4216-BC9E-C4866D87C236}" type="datetime1">
              <a:rPr lang="vi-VN" smtClean="0"/>
              <a:pPr/>
              <a:t>01/07/2024</a:t>
            </a:fld>
            <a:endParaRPr lang="vi-VN" dirty="0"/>
          </a:p>
        </p:txBody>
      </p:sp>
      <p:sp>
        <p:nvSpPr>
          <p:cNvPr id="5" name="Footer Placeholder 4"/>
          <p:cNvSpPr>
            <a:spLocks noGrp="1"/>
          </p:cNvSpPr>
          <p:nvPr>
            <p:ph type="ftr" sz="quarter" idx="11"/>
          </p:nvPr>
        </p:nvSpPr>
        <p:spPr>
          <a:xfrm>
            <a:off x="1875936" y="5410202"/>
            <a:ext cx="5123551" cy="365125"/>
          </a:xfrm>
        </p:spPr>
        <p:txBody>
          <a:bodyPr/>
          <a:lstStyle/>
          <a:p>
            <a:pPr rtl="0"/>
            <a:endParaRPr lang="vi-VN" noProof="0" dirty="0"/>
          </a:p>
        </p:txBody>
      </p:sp>
      <p:sp>
        <p:nvSpPr>
          <p:cNvPr id="6" name="Slide Number Placeholder 5"/>
          <p:cNvSpPr>
            <a:spLocks noGrp="1"/>
          </p:cNvSpPr>
          <p:nvPr>
            <p:ph type="sldNum" sz="quarter" idx="12"/>
          </p:nvPr>
        </p:nvSpPr>
        <p:spPr>
          <a:xfrm>
            <a:off x="9894334" y="5410200"/>
            <a:ext cx="770888" cy="365125"/>
          </a:xfrm>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12079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13" y="4304665"/>
            <a:ext cx="9909774" cy="819355"/>
          </a:xfrm>
        </p:spPr>
        <p:txBody>
          <a:bodyPr anchor="b">
            <a:normAutofit/>
          </a:bodyPr>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114" y="606426"/>
            <a:ext cx="9909773"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199"/>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067" y="5124020"/>
            <a:ext cx="9908278" cy="682472"/>
          </a:xfrm>
        </p:spPr>
        <p:txBody>
          <a:bodyP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01/07/2024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591958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59" y="609600"/>
            <a:ext cx="9903375" cy="3429000"/>
          </a:xfrm>
        </p:spPr>
        <p:txBody>
          <a:bodyPr anchor="ctr">
            <a:normAutofit/>
          </a:bodyPr>
          <a:lstStyle>
            <a:lvl1pPr>
              <a:defRPr sz="3599"/>
            </a:lvl1pPr>
          </a:lstStyle>
          <a:p>
            <a:r>
              <a:rPr lang="en-US"/>
              <a:t>Click to edit Master title style</a:t>
            </a:r>
            <a:endParaRPr lang="en-US" dirty="0"/>
          </a:p>
        </p:txBody>
      </p:sp>
      <p:sp>
        <p:nvSpPr>
          <p:cNvPr id="4" name="Text Placeholder 3"/>
          <p:cNvSpPr>
            <a:spLocks noGrp="1"/>
          </p:cNvSpPr>
          <p:nvPr>
            <p:ph type="body" sz="half" idx="2"/>
          </p:nvPr>
        </p:nvSpPr>
        <p:spPr>
          <a:xfrm>
            <a:off x="1141113" y="4419600"/>
            <a:ext cx="9901880" cy="1371599"/>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01/07/2024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39797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609600"/>
            <a:ext cx="9300329" cy="2748429"/>
          </a:xfrm>
        </p:spPr>
        <p:txBody>
          <a:bodyPr anchor="ctr">
            <a:normAutofit/>
          </a:bodyPr>
          <a:lstStyle>
            <a:lvl1pPr>
              <a:defRPr sz="3599"/>
            </a:lvl1pPr>
          </a:lstStyle>
          <a:p>
            <a:r>
              <a:rPr lang="en-US"/>
              <a:t>Click to edit Master title style</a:t>
            </a:r>
            <a:endParaRPr lang="en-US" dirty="0"/>
          </a:p>
        </p:txBody>
      </p:sp>
      <p:sp>
        <p:nvSpPr>
          <p:cNvPr id="12" name="Text Placeholder 3"/>
          <p:cNvSpPr>
            <a:spLocks noGrp="1"/>
          </p:cNvSpPr>
          <p:nvPr>
            <p:ph type="body" sz="half" idx="13"/>
          </p:nvPr>
        </p:nvSpPr>
        <p:spPr>
          <a:xfrm>
            <a:off x="1720196" y="3365557"/>
            <a:ext cx="8750020" cy="54896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114" y="4309919"/>
            <a:ext cx="9903422" cy="1489496"/>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01/07/2024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
        <p:nvSpPr>
          <p:cNvPr id="60" name="TextBox 59"/>
          <p:cNvSpPr txBox="1"/>
          <p:nvPr/>
        </p:nvSpPr>
        <p:spPr>
          <a:xfrm>
            <a:off x="903277" y="732394"/>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61" name="TextBox 60"/>
          <p:cNvSpPr txBox="1"/>
          <p:nvPr/>
        </p:nvSpPr>
        <p:spPr>
          <a:xfrm>
            <a:off x="10534626" y="2764972"/>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375129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113" y="2134042"/>
            <a:ext cx="9903421" cy="2511835"/>
          </a:xfrm>
        </p:spPr>
        <p:txBody>
          <a:bodyPr anchor="b">
            <a:normAutofit/>
          </a:bodyPr>
          <a:lstStyle>
            <a:lvl1pPr>
              <a:defRPr sz="3599"/>
            </a:lvl1pPr>
          </a:lstStyle>
          <a:p>
            <a:r>
              <a:rPr lang="en-US"/>
              <a:t>Click to edit Master title style</a:t>
            </a:r>
            <a:endParaRPr lang="en-US" dirty="0"/>
          </a:p>
        </p:txBody>
      </p:sp>
      <p:sp>
        <p:nvSpPr>
          <p:cNvPr id="4" name="Text Placeholder 3"/>
          <p:cNvSpPr>
            <a:spLocks noGrp="1"/>
          </p:cNvSpPr>
          <p:nvPr>
            <p:ph type="body" sz="half" idx="2"/>
          </p:nvPr>
        </p:nvSpPr>
        <p:spPr>
          <a:xfrm>
            <a:off x="1141067" y="4657655"/>
            <a:ext cx="9901926" cy="1140644"/>
          </a:xfrm>
        </p:spPr>
        <p:txBody>
          <a:bodyPr anchor="t">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01/07/2024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248383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116" y="609600"/>
            <a:ext cx="990341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113" y="2674463"/>
            <a:ext cx="319606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625" y="3360263"/>
            <a:ext cx="3207899"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3591" y="2677635"/>
            <a:ext cx="318355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3040" y="3363435"/>
            <a:ext cx="3194998"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0397" y="2674463"/>
            <a:ext cx="319413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0397" y="3360263"/>
            <a:ext cx="3194136"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DF1069-32CD-4216-BC9E-C4866D87C236}" type="datetime1">
              <a:rPr lang="vi-VN" smtClean="0"/>
              <a:pPr/>
              <a:t>01/07/2024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584506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114" y="609600"/>
            <a:ext cx="990341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116" y="4404596"/>
            <a:ext cx="3194408"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116" y="2666998"/>
            <a:ext cx="3194408"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116" y="4980859"/>
            <a:ext cx="3194408" cy="81784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7884" y="4404596"/>
            <a:ext cx="3199567"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7884" y="2666998"/>
            <a:ext cx="319810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6424" y="4980857"/>
            <a:ext cx="3199567" cy="81034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0523" y="4404595"/>
            <a:ext cx="3189910"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0398" y="2666998"/>
            <a:ext cx="319413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0397" y="4980855"/>
            <a:ext cx="3194136" cy="810345"/>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DF1069-32CD-4216-BC9E-C4866D87C236}" type="datetime1">
              <a:rPr lang="vi-VN" smtClean="0"/>
              <a:pPr/>
              <a:t>01/07/2024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451954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01/07/2024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631051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0046" y="609600"/>
            <a:ext cx="2004489"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113" y="609600"/>
            <a:ext cx="7746572"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01/07/2024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83001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01/07/2024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84211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114" y="1419227"/>
            <a:ext cx="9903420" cy="2852737"/>
          </a:xfrm>
        </p:spPr>
        <p:txBody>
          <a:bodyPr anchor="b">
            <a:normAutofit/>
          </a:bodyPr>
          <a:lstStyle>
            <a:lvl1pPr>
              <a:defRPr sz="3599"/>
            </a:lvl1pPr>
          </a:lstStyle>
          <a:p>
            <a:r>
              <a:rPr lang="en-US"/>
              <a:t>Click to edit Master title style</a:t>
            </a:r>
            <a:endParaRPr lang="en-US" dirty="0"/>
          </a:p>
        </p:txBody>
      </p:sp>
      <p:sp>
        <p:nvSpPr>
          <p:cNvPr id="3" name="Text Placeholder 2"/>
          <p:cNvSpPr>
            <a:spLocks noGrp="1"/>
          </p:cNvSpPr>
          <p:nvPr>
            <p:ph type="body" idx="1"/>
          </p:nvPr>
        </p:nvSpPr>
        <p:spPr>
          <a:xfrm>
            <a:off x="1141114" y="4424362"/>
            <a:ext cx="9903420" cy="1374776"/>
          </a:xfrm>
        </p:spPr>
        <p:txBody>
          <a:bodyPr>
            <a:normAutofit/>
          </a:bodyPr>
          <a:lstStyle>
            <a:lvl1pPr marL="0" indent="0">
              <a:buNone/>
              <a:defRPr sz="1799" cap="all" baseline="0">
                <a:solidFill>
                  <a:schemeClr val="tx1">
                    <a:tint val="75000"/>
                  </a:schemeClr>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DF1069-32CD-4216-BC9E-C4866D87C236}" type="datetime1">
              <a:rPr lang="vi-VN" smtClean="0"/>
              <a:pPr/>
              <a:t>01/07/2024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65720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113" y="2249486"/>
            <a:ext cx="487711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3" y="2249486"/>
            <a:ext cx="487394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DF1069-32CD-4216-BC9E-C4866D87C236}" type="datetime1">
              <a:rPr lang="vi-VN" smtClean="0"/>
              <a:pPr/>
              <a:t>01/07/2024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25041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114" y="619127"/>
            <a:ext cx="990342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69663" y="2249486"/>
            <a:ext cx="464857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113" y="3073398"/>
            <a:ext cx="487712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9141" y="2249485"/>
            <a:ext cx="464539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3073398"/>
            <a:ext cx="487394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DF1069-32CD-4216-BC9E-C4866D87C236}" type="datetime1">
              <a:rPr lang="vi-VN" smtClean="0"/>
              <a:pPr/>
              <a:t>01/07/2024</a:t>
            </a:fld>
            <a:endParaRPr lang="vi-VN" dirty="0"/>
          </a:p>
        </p:txBody>
      </p:sp>
      <p:sp>
        <p:nvSpPr>
          <p:cNvPr id="8" name="Footer Placeholder 7"/>
          <p:cNvSpPr>
            <a:spLocks noGrp="1"/>
          </p:cNvSpPr>
          <p:nvPr>
            <p:ph type="ftr" sz="quarter" idx="11"/>
          </p:nvPr>
        </p:nvSpPr>
        <p:spPr/>
        <p:txBody>
          <a:bodyPr/>
          <a:lstStyle/>
          <a:p>
            <a:pPr rtl="0"/>
            <a:endParaRPr lang="vi-VN" noProof="0" dirty="0"/>
          </a:p>
        </p:txBody>
      </p:sp>
      <p:sp>
        <p:nvSpPr>
          <p:cNvPr id="9" name="Slide Number Placeholder 8"/>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1596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DF1069-32CD-4216-BC9E-C4866D87C236}" type="datetime1">
              <a:rPr lang="vi-VN" smtClean="0"/>
              <a:pPr/>
              <a:t>01/07/2024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53179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1069-32CD-4216-BC9E-C4866D87C236}" type="datetime1">
              <a:rPr lang="vi-VN" smtClean="0"/>
              <a:pPr/>
              <a:t>01/07/2024</a:t>
            </a:fld>
            <a:endParaRPr lang="vi-VN" dirty="0"/>
          </a:p>
        </p:txBody>
      </p:sp>
      <p:sp>
        <p:nvSpPr>
          <p:cNvPr id="3" name="Footer Placeholder 2"/>
          <p:cNvSpPr>
            <a:spLocks noGrp="1"/>
          </p:cNvSpPr>
          <p:nvPr>
            <p:ph type="ftr" sz="quarter" idx="11"/>
          </p:nvPr>
        </p:nvSpPr>
        <p:spPr/>
        <p:txBody>
          <a:bodyPr/>
          <a:lstStyle/>
          <a:p>
            <a:pPr rtl="0"/>
            <a:endParaRPr lang="vi-VN" noProof="0" dirty="0"/>
          </a:p>
        </p:txBody>
      </p:sp>
      <p:sp>
        <p:nvSpPr>
          <p:cNvPr id="4" name="Slide Number Placeholder 3"/>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4147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407" y="609601"/>
            <a:ext cx="3855033" cy="1639884"/>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54858" y="592666"/>
            <a:ext cx="5889675"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407" y="2249486"/>
            <a:ext cx="3855033"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01/07/2024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8496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16" y="609600"/>
            <a:ext cx="5932963" cy="1639886"/>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378799" y="609602"/>
            <a:ext cx="3665735"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141113" y="2249486"/>
            <a:ext cx="5932966"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01/07/2024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09896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4" y="1"/>
            <a:ext cx="12050749"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116" y="618518"/>
            <a:ext cx="990341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115" y="2249487"/>
            <a:ext cx="990341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4979" y="5883277"/>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DF1069-32CD-4216-BC9E-C4866D87C236}" type="datetime1">
              <a:rPr lang="vi-VN" smtClean="0"/>
              <a:pPr/>
              <a:t>01/07/2024</a:t>
            </a:fld>
            <a:endParaRPr lang="vi-VN" dirty="0"/>
          </a:p>
        </p:txBody>
      </p:sp>
      <p:sp>
        <p:nvSpPr>
          <p:cNvPr id="5" name="Footer Placeholder 4"/>
          <p:cNvSpPr>
            <a:spLocks noGrp="1"/>
          </p:cNvSpPr>
          <p:nvPr>
            <p:ph type="ftr" sz="quarter" idx="3"/>
          </p:nvPr>
        </p:nvSpPr>
        <p:spPr>
          <a:xfrm>
            <a:off x="1141114" y="5883276"/>
            <a:ext cx="6237684"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vi-VN" noProof="0" dirty="0"/>
          </a:p>
        </p:txBody>
      </p:sp>
      <p:sp>
        <p:nvSpPr>
          <p:cNvPr id="6" name="Slide Number Placeholder 5"/>
          <p:cNvSpPr>
            <a:spLocks noGrp="1"/>
          </p:cNvSpPr>
          <p:nvPr>
            <p:ph type="sldNum" sz="quarter" idx="4"/>
          </p:nvPr>
        </p:nvSpPr>
        <p:spPr>
          <a:xfrm>
            <a:off x="10273645" y="5883275"/>
            <a:ext cx="770888"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21975605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599" kern="1200" cap="all" baseline="0">
          <a:solidFill>
            <a:schemeClr val="tx1"/>
          </a:solidFill>
          <a:latin typeface="+mj-lt"/>
          <a:ea typeface="+mj-ea"/>
          <a:cs typeface="+mj-cs"/>
        </a:defRPr>
      </a:lvl1pPr>
    </p:titleStyle>
    <p:bodyStyle>
      <a:lvl1pPr marL="228531" indent="-228531" algn="l" defTabSz="914126" rtl="0" eaLnBrk="1" latinLnBrk="0" hangingPunct="1">
        <a:lnSpc>
          <a:spcPct val="120000"/>
        </a:lnSpc>
        <a:spcBef>
          <a:spcPts val="1000"/>
        </a:spcBef>
        <a:buSzPct val="125000"/>
        <a:buFont typeface="Arial" panose="020B0604020202020204" pitchFamily="34" charset="0"/>
        <a:buChar char="•"/>
        <a:defRPr sz="2399" kern="1200">
          <a:solidFill>
            <a:schemeClr val="tx1"/>
          </a:solidFill>
          <a:latin typeface="+mn-lt"/>
          <a:ea typeface="+mn-ea"/>
          <a:cs typeface="+mn-cs"/>
        </a:defRPr>
      </a:lvl1pPr>
      <a:lvl2pPr marL="685594" indent="-228531" algn="l" defTabSz="914126" rtl="0" eaLnBrk="1" latinLnBrk="0" hangingPunct="1">
        <a:lnSpc>
          <a:spcPct val="120000"/>
        </a:lnSpc>
        <a:spcBef>
          <a:spcPts val="500"/>
        </a:spcBef>
        <a:buSzPct val="125000"/>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120000"/>
        </a:lnSpc>
        <a:spcBef>
          <a:spcPts val="500"/>
        </a:spcBef>
        <a:buSzPct val="125000"/>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0908"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7971"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5034"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10211096" cy="1057882"/>
          </a:xfrm>
        </p:spPr>
        <p:txBody>
          <a:bodyPr anchor="b">
            <a:normAutofit fontScale="90000"/>
          </a:bodyPr>
          <a:lstStyle/>
          <a:p>
            <a:r>
              <a:rPr lang="en-US"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T</a:t>
            </a:r>
            <a:r>
              <a:rPr lang="vi-VN"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ôn Vinh Đức Chúa Trời</a:t>
            </a:r>
            <a:endParaRPr lang="vi-VN" sz="66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pic>
        <p:nvPicPr>
          <p:cNvPr id="4" name="Picture 3" descr="A blue cross and white doves on a black background&#10;&#10;Description automatically generated">
            <a:extLst>
              <a:ext uri="{FF2B5EF4-FFF2-40B4-BE49-F238E27FC236}">
                <a16:creationId xmlns:a16="http://schemas.microsoft.com/office/drawing/2014/main" id="{93886682-1E60-9597-0DFB-8481345B5E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Tree>
    <p:extLst>
      <p:ext uri="{BB962C8B-B14F-4D97-AF65-F5344CB8AC3E}">
        <p14:creationId xmlns:p14="http://schemas.microsoft.com/office/powerpoint/2010/main" val="76097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III. DỊP VÀ NGÀY</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21305" y="76200"/>
            <a:ext cx="7942525" cy="6281467"/>
          </a:xfrm>
        </p:spPr>
        <p:txBody>
          <a:bodyPr>
            <a:noAutofit/>
          </a:bodyPr>
          <a:lstStyle/>
          <a:p>
            <a:pPr marL="0" marR="0" indent="0">
              <a:lnSpc>
                <a:spcPct val="115000"/>
              </a:lnSpc>
              <a:spcBef>
                <a:spcPts val="0"/>
              </a:spcBef>
              <a:spcAft>
                <a:spcPts val="800"/>
              </a:spcAft>
              <a:buNone/>
            </a:pPr>
            <a:r>
              <a:rPr lang="vi-VN" sz="2400" b="1" kern="100">
                <a:effectLst/>
                <a:latin typeface="Arial" panose="020B0604020202020204" pitchFamily="34" charset="0"/>
                <a:ea typeface="Arial" panose="020B0604020202020204" pitchFamily="34" charset="0"/>
                <a:cs typeface="Times New Roman" panose="02020603050405020304" pitchFamily="18" charset="0"/>
              </a:rPr>
              <a:t>Đề cương</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I. </a:t>
            </a:r>
            <a:r>
              <a:rPr lang="vi-VN" sz="2400" b="1" kern="100">
                <a:effectLst/>
                <a:latin typeface="Arial" panose="020B0604020202020204" pitchFamily="34" charset="0"/>
                <a:ea typeface="Arial" panose="020B0604020202020204" pitchFamily="34" charset="0"/>
                <a:cs typeface="Times New Roman" panose="02020603050405020304" pitchFamily="18" charset="0"/>
              </a:rPr>
              <a:t>Sách Dấu lạ </a:t>
            </a:r>
            <a:r>
              <a:rPr lang="vi-VN" sz="2400" kern="100">
                <a:effectLst/>
                <a:latin typeface="Arial" panose="020B0604020202020204" pitchFamily="34" charset="0"/>
                <a:ea typeface="Arial" panose="020B0604020202020204" pitchFamily="34" charset="0"/>
                <a:cs typeface="Times New Roman" panose="02020603050405020304" pitchFamily="18" charset="0"/>
              </a:rPr>
              <a:t>(Giăng 1:1–12:50)</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A. Lời mở đầu: Sự hiện hữu trước của “Ngôi Lời” (Giăng 1:1–18)</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B. Những nghề nghiệp ban đầu (1:19–51)</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C. Chu kỳ Cana (Giăng 2:1–4:54)</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D. Chu kỳ lễ hội (Giăng 5:1–12:50)</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II. </a:t>
            </a:r>
            <a:r>
              <a:rPr lang="vi-VN" sz="2400" b="1" kern="100">
                <a:effectLst/>
                <a:latin typeface="Arial" panose="020B0604020202020204" pitchFamily="34" charset="0"/>
                <a:ea typeface="Arial" panose="020B0604020202020204" pitchFamily="34" charset="0"/>
                <a:cs typeface="Times New Roman" panose="02020603050405020304" pitchFamily="18" charset="0"/>
              </a:rPr>
              <a:t>Sách Vinh Quang </a:t>
            </a:r>
            <a:r>
              <a:rPr lang="vi-VN" sz="2400" kern="100">
                <a:effectLst/>
                <a:latin typeface="Arial" panose="020B0604020202020204" pitchFamily="34" charset="0"/>
                <a:ea typeface="Arial" panose="020B0604020202020204" pitchFamily="34" charset="0"/>
                <a:cs typeface="Times New Roman" panose="02020603050405020304" pitchFamily="18" charset="0"/>
              </a:rPr>
              <a:t>(Giăng 13:1–21:25)</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A. Lời từ biệt của Chúa Giêsu (Giăng 13:1–17:26)</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B. Chúa Giê-su bị bắt và bị xét xử (Giăng 18:1–19:16)</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C. Chúa Giêsu bị đóng đinh, chôn cất và sống lại (Giăng 19:17–20:29)</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D. Lời kết (Giăng 21:1–25)</a:t>
            </a:r>
          </a:p>
        </p:txBody>
      </p:sp>
    </p:spTree>
    <p:extLst>
      <p:ext uri="{BB962C8B-B14F-4D97-AF65-F5344CB8AC3E}">
        <p14:creationId xmlns:p14="http://schemas.microsoft.com/office/powerpoint/2010/main" val="38801720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a:bodyPr>
          <a:lstStyle/>
          <a:p>
            <a:r>
              <a:rPr lang="vi-VN">
                <a:solidFill>
                  <a:srgbClr val="FFFFFF"/>
                </a:solidFill>
              </a:rPr>
              <a:t>IV. TIN NHẮN - Sách Dấu lạ - Lời mở đầu(Ga 1:1–18)</a:t>
            </a:r>
            <a:br>
              <a:rPr lang="vi-VN">
                <a:solidFill>
                  <a:srgbClr val="FFFFFF"/>
                </a:solidFill>
              </a:rPr>
            </a:br>
            <a:r>
              <a:rPr lang="vi-VN">
                <a:solidFill>
                  <a:srgbClr val="FFFFFF"/>
                </a:solidFill>
              </a:rPr>
              <a:t> </a:t>
            </a: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indent="0">
              <a:lnSpc>
                <a:spcPct val="115000"/>
              </a:lnSpc>
              <a:spcBef>
                <a:spcPts val="0"/>
              </a:spcBef>
              <a:spcAft>
                <a:spcPts val="800"/>
              </a:spcAft>
              <a:buNone/>
            </a:pPr>
            <a:r>
              <a:rPr lang="vi-VN" sz="2800" kern="100">
                <a:effectLst/>
                <a:latin typeface="Arial" panose="020B0604020202020204" pitchFamily="34" charset="0"/>
                <a:ea typeface="Arial" panose="020B0604020202020204" pitchFamily="34" charset="0"/>
                <a:cs typeface="Times New Roman" panose="02020603050405020304" pitchFamily="18" charset="0"/>
              </a:rPr>
              <a:t>Sách Dấu lạ (Giăng 1:1–12:50)</a:t>
            </a:r>
          </a:p>
          <a:p>
            <a:pPr>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Lời mở đầu: Sự hiện hữu trước của “Ngôi Lời” (Ga 1:1–18)</a:t>
            </a:r>
          </a:p>
          <a:p>
            <a:pPr>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Đề cập đến sự sáng tạo ngay từ đầu, John nói rằng “Ngôi Lời” đã tồn tại trước khi sáng tạo và là tác nhân qua đó thế giới được tạo ra (1:1-3)</a:t>
            </a:r>
          </a:p>
          <a:p>
            <a:pPr>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Điều này có liên quan gì đến Chúa Giêsu? (1:14, 11-12)</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Một đặc điểm quan trọng khác trong lời mở đầu của Giăng là việc so sánh Chúa Giêsu với hai vị tiên tri khác (1:6-7, 8).  </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86213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86573" y="1134681"/>
            <a:ext cx="3767991" cy="4255025"/>
          </a:xfrm>
        </p:spPr>
        <p:txBody>
          <a:bodyPr>
            <a:normAutofit/>
          </a:bodyPr>
          <a:lstStyle/>
          <a:p>
            <a:r>
              <a:rPr lang="vi-VN">
                <a:solidFill>
                  <a:srgbClr val="FFFFFF"/>
                </a:solidFill>
              </a:rPr>
              <a:t>IV. TIN NHẮN - Sách Dấu lạ -  Những chức vụ ban đầu (1:19–51) </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indent="0">
              <a:lnSpc>
                <a:spcPct val="115000"/>
              </a:lnSpc>
              <a:spcBef>
                <a:spcPts val="0"/>
              </a:spcBef>
              <a:spcAft>
                <a:spcPts val="800"/>
              </a:spcAft>
              <a:buNone/>
            </a:pPr>
            <a:r>
              <a:rPr lang="en-US" sz="2800" kern="100">
                <a:effectLst/>
                <a:latin typeface="Arial" panose="020B0604020202020204" pitchFamily="34" charset="0"/>
                <a:ea typeface="Arial" panose="020B0604020202020204" pitchFamily="34" charset="0"/>
                <a:cs typeface="Times New Roman" panose="02020603050405020304" pitchFamily="18" charset="0"/>
              </a:rPr>
              <a:t> </a:t>
            </a:r>
            <a:r>
              <a:rPr lang="en-US" sz="2800" b="1" kern="100">
                <a:effectLst/>
                <a:latin typeface="Arial" panose="020B0604020202020204" pitchFamily="34" charset="0"/>
                <a:ea typeface="Arial" panose="020B0604020202020204" pitchFamily="34" charset="0"/>
                <a:cs typeface="Times New Roman" panose="02020603050405020304" pitchFamily="18" charset="0"/>
              </a:rPr>
              <a:t>Những </a:t>
            </a:r>
            <a:r>
              <a:rPr lang="vi-VN" sz="2800" b="1" kern="100">
                <a:effectLst/>
                <a:latin typeface="Arial" panose="020B0604020202020204" pitchFamily="34" charset="0"/>
                <a:ea typeface="Arial" panose="020B0604020202020204" pitchFamily="34" charset="0"/>
                <a:cs typeface="Times New Roman" panose="02020603050405020304" pitchFamily="18" charset="0"/>
              </a:rPr>
              <a:t>chức vụ </a:t>
            </a:r>
            <a:r>
              <a:rPr lang="en-US" sz="2800" b="1" kern="100">
                <a:effectLst/>
                <a:latin typeface="Arial" panose="020B0604020202020204" pitchFamily="34" charset="0"/>
                <a:ea typeface="Arial" panose="020B0604020202020204" pitchFamily="34" charset="0"/>
                <a:cs typeface="Times New Roman" panose="02020603050405020304" pitchFamily="18" charset="0"/>
              </a:rPr>
              <a:t>ban đầu </a:t>
            </a:r>
            <a:r>
              <a:rPr lang="en-US" sz="2800" kern="100">
                <a:effectLst/>
                <a:latin typeface="Arial" panose="020B0604020202020204" pitchFamily="34" charset="0"/>
                <a:ea typeface="Arial" panose="020B0604020202020204" pitchFamily="34" charset="0"/>
                <a:cs typeface="Times New Roman" panose="02020603050405020304" pitchFamily="18" charset="0"/>
              </a:rPr>
              <a:t>(1:19–51) </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Ở nửa cuối của chap. 1, danh tính của Chúa Giêsu được tiết lộ thêm qua lời tuyên xưng của Giăng </a:t>
            </a:r>
            <a:r>
              <a:rPr lang="vi-VN" sz="2800" kern="100">
                <a:latin typeface="Arial" panose="020B0604020202020204" pitchFamily="34" charset="0"/>
                <a:ea typeface="Arial" panose="020B0604020202020204" pitchFamily="34" charset="0"/>
                <a:cs typeface="Times New Roman" panose="02020603050405020304" pitchFamily="18" charset="0"/>
              </a:rPr>
              <a:t>Báp Tít</a:t>
            </a:r>
            <a:r>
              <a:rPr lang="en-US" sz="2800" kern="100">
                <a:effectLst/>
                <a:latin typeface="Arial" panose="020B0604020202020204" pitchFamily="34" charset="0"/>
                <a:ea typeface="Arial" panose="020B0604020202020204" pitchFamily="34" charset="0"/>
                <a:cs typeface="Times New Roman" panose="02020603050405020304" pitchFamily="18" charset="0"/>
              </a:rPr>
              <a:t> và các môn đệ của Chúa Giêsu (1:19–51). </a:t>
            </a:r>
          </a:p>
          <a:p>
            <a:pPr marL="0" marR="0">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Khi đề cập đến chính Ngài, Chúa Giêsu dùng danh hiệu “Con Người” (1:51). </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38173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37016" y="1134681"/>
            <a:ext cx="3358687" cy="4255025"/>
          </a:xfrm>
        </p:spPr>
        <p:txBody>
          <a:bodyPr>
            <a:normAutofit/>
          </a:bodyPr>
          <a:lstStyle/>
          <a:p>
            <a:r>
              <a:rPr lang="vi-VN">
                <a:solidFill>
                  <a:srgbClr val="FFFFFF"/>
                </a:solidFill>
              </a:rPr>
              <a:t>IV. TIN NHẮN - Sách Dấu lạ - Chu kỳ Cana (Giăng 2:1–4:54)</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Chu kỳ Cana là một câu chuyện thống nhất theo dõi chức vụ ban đầu của Chúa Giê-su về mặt địa lý từ Cana (2:1) đến Cana (4:54).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Dấu lạ đầu tiên xảy ra tại tiệc cưới Cana, nơi Chúa Giêsu biến nước thành rượu (2:1-12).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Tiếp theo là việc dọn dẹp đền thờ (2:12–23). Khi viếng thăm Giê-ru-sa-lem vào Lễ Vượt Qua, Chúa Giê-su cảm thấy bất an vì nhà Cha Ngài được dùng làm nơi buôn bán nên Ngài đã làm roi da, lật bàn của những người đổi tiền và đuổi mọi người ra ngoài (2:12-16).  </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985990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37016" y="1134681"/>
            <a:ext cx="3358687" cy="4255025"/>
          </a:xfrm>
        </p:spPr>
        <p:txBody>
          <a:bodyPr>
            <a:normAutofit/>
          </a:bodyPr>
          <a:lstStyle/>
          <a:p>
            <a:r>
              <a:rPr lang="vi-VN">
                <a:solidFill>
                  <a:srgbClr val="FFFFFF"/>
                </a:solidFill>
              </a:rPr>
              <a:t>IV. TIN NHẮN - Sách Dấu lạ - Chu kỳ Cana (Giăng 2:1–4:54)</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Khi còn ở Giê-ru-sa-lem, Chúa Giê-su gặp Ni-cô-đem (2:24–3:21).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Sau đó, trọng tâm nhanh chóng chuyển trở lại Giăng Báp-tít (3:22–36).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Tiếp theo là cuộc trò chuyện của Chúa Giê-su với một người phụ nữ Sa-ma-ri (4:1–42) bên một cái giếng lịch sử do tộc trưởng Gia-cốp trong Cựu Ước đào.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Sau đó, người phụ nữ bỏ giếng Gia-cóp, để lại vò nước để kể cho người khác nghe về người “đã bảo tôi mọi điều tôi đã làm” (4:39).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Khi Chúa Giê-su trở lại Ca-na, một quan chức hoàng gia đến cầu xin Chúa Giê-su chữa lành con trai ông (4:46-54). </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039251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37016" y="1134681"/>
            <a:ext cx="3358687" cy="4255025"/>
          </a:xfrm>
        </p:spPr>
        <p:txBody>
          <a:bodyPr>
            <a:normAutofit/>
          </a:bodyPr>
          <a:lstStyle/>
          <a:p>
            <a:r>
              <a:rPr lang="vi-VN">
                <a:solidFill>
                  <a:srgbClr val="FFFFFF"/>
                </a:solidFill>
              </a:rPr>
              <a:t>IV. TIN NHẮN - Sách Dấu lạ - Chu kỳ lễ hội (Giăng 5:1–12:50)</a:t>
            </a: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Trong khi Chu kỳ Cana theo dõi chức vụ của Chúa Giê-su về mặt địa lý từ Cana đến Cana, thì </a:t>
            </a:r>
            <a:r>
              <a:rPr lang="vi-VN" sz="1800" b="1" kern="100">
                <a:effectLst/>
                <a:latin typeface="Arial" panose="020B0604020202020204" pitchFamily="34" charset="0"/>
                <a:ea typeface="Arial" panose="020B0604020202020204" pitchFamily="34" charset="0"/>
                <a:cs typeface="Times New Roman" panose="02020603050405020304" pitchFamily="18" charset="0"/>
              </a:rPr>
              <a:t>Chu kỳ Lễ hội </a:t>
            </a:r>
            <a:r>
              <a:rPr lang="vi-VN" sz="1800" kern="100">
                <a:effectLst/>
                <a:latin typeface="Arial" panose="020B0604020202020204" pitchFamily="34" charset="0"/>
                <a:ea typeface="Arial" panose="020B0604020202020204" pitchFamily="34" charset="0"/>
                <a:cs typeface="Times New Roman" panose="02020603050405020304" pitchFamily="18" charset="0"/>
              </a:rPr>
              <a:t>được sắp xếp theo chủ đề xoay quanh các lễ hội của người Do Thái. </a:t>
            </a:r>
          </a:p>
          <a:p>
            <a:pPr>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Đầu tiên, chúng ta tìm thấy Chúa Giêsu tại một lễ hội không tên (có lẽ là Lễ Vượt Qua), nơi Ngài chữa lành một người đàn ông bị què suốt 38 năm (</a:t>
            </a:r>
            <a:r>
              <a:rPr lang="vi-VN" sz="1800" b="1" kern="100">
                <a:effectLst/>
                <a:latin typeface="Arial" panose="020B0604020202020204" pitchFamily="34" charset="0"/>
                <a:ea typeface="Arial" panose="020B0604020202020204" pitchFamily="34" charset="0"/>
                <a:cs typeface="Times New Roman" panose="02020603050405020304" pitchFamily="18" charset="0"/>
              </a:rPr>
              <a:t>chương 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Giai đoạn thứ hai của Chu kỳ Lễ hội này diễn ra trong Lễ Bánh Không Men (Lễ Vượt Qua; </a:t>
            </a:r>
            <a:r>
              <a:rPr lang="vi-VN" sz="1800" b="1" kern="100">
                <a:effectLst/>
                <a:latin typeface="Arial" panose="020B0604020202020204" pitchFamily="34" charset="0"/>
                <a:ea typeface="Arial" panose="020B0604020202020204" pitchFamily="34" charset="0"/>
                <a:cs typeface="Times New Roman" panose="02020603050405020304" pitchFamily="18" charset="0"/>
              </a:rPr>
              <a:t>chương 6</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Chúa Giêsu đưa ra hai lời tuyên bố trong Lễ Lều Tạm (</a:t>
            </a:r>
            <a:r>
              <a:rPr lang="vi-VN" sz="1800" b="1" kern="100">
                <a:effectLst/>
                <a:latin typeface="Arial" panose="020B0604020202020204" pitchFamily="34" charset="0"/>
                <a:ea typeface="Arial" panose="020B0604020202020204" pitchFamily="34" charset="0"/>
                <a:cs typeface="Times New Roman" panose="02020603050405020304" pitchFamily="18" charset="0"/>
              </a:rPr>
              <a:t>chương 7–9</a:t>
            </a:r>
            <a:r>
              <a:rPr lang="vi-VN" sz="1800" kern="100">
                <a:effectLst/>
                <a:latin typeface="Arial" panose="020B0604020202020204" pitchFamily="34" charset="0"/>
                <a:ea typeface="Arial" panose="020B0604020202020204" pitchFamily="34" charset="0"/>
                <a:cs typeface="Times New Roman" panose="02020603050405020304" pitchFamily="18" charset="0"/>
              </a:rPr>
              <a:t>): thứ nhất, Ngài là “nước sự sống” (7:37–39, bản dịch của tác giả); và thứ hai, Ngài là “ánh sáng của thế gian” (8:12). </a:t>
            </a:r>
          </a:p>
          <a:p>
            <a:pPr>
              <a:lnSpc>
                <a:spcPct val="115000"/>
              </a:lnSpc>
              <a:spcBef>
                <a:spcPts val="0"/>
              </a:spcBef>
              <a:spcAft>
                <a:spcPts val="800"/>
              </a:spcAft>
            </a:pPr>
            <a:r>
              <a:rPr lang="vi-VN" sz="1800" b="1" kern="100">
                <a:effectLst/>
                <a:latin typeface="Arial" panose="020B0604020202020204" pitchFamily="34" charset="0"/>
                <a:ea typeface="Arial" panose="020B0604020202020204" pitchFamily="34" charset="0"/>
                <a:cs typeface="Times New Roman" panose="02020603050405020304" pitchFamily="18" charset="0"/>
              </a:rPr>
              <a:t>Trong chương 9</a:t>
            </a:r>
            <a:r>
              <a:rPr lang="vi-VN" sz="1800" kern="100">
                <a:effectLst/>
                <a:latin typeface="Arial" panose="020B0604020202020204" pitchFamily="34" charset="0"/>
                <a:ea typeface="Arial" panose="020B0604020202020204" pitchFamily="34" charset="0"/>
                <a:cs typeface="Times New Roman" panose="02020603050405020304" pitchFamily="18" charset="0"/>
              </a:rPr>
              <a:t>, Chúa Giêsu đã chữa lành cho một người mù bẩm sinh. Sự chữa lành này đã gây ra tranh cãi giữa các nhà lãnh đạo Do Thái vì Ngài đã làm điều đó vào ngày Sa-bát. </a:t>
            </a:r>
          </a:p>
          <a:p>
            <a:pPr>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Tiếp theo việc chữa lành người mù bẩm sinh là Bài Diễn văn Mục tử của Chúa Giêsu và sự xuất hiện của Ngài tại Lễ Cung hiến của người Do Thái (</a:t>
            </a:r>
            <a:r>
              <a:rPr lang="vi-VN" sz="1800" b="1" kern="100">
                <a:effectLst/>
                <a:latin typeface="Arial" panose="020B0604020202020204" pitchFamily="34" charset="0"/>
                <a:ea typeface="Arial" panose="020B0604020202020204" pitchFamily="34" charset="0"/>
                <a:cs typeface="Times New Roman" panose="02020603050405020304" pitchFamily="18" charset="0"/>
              </a:rPr>
              <a:t>chương 10</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Dấu hiệu cuối cùng và cao trào nhất của Chu kỳ Lễ hội là sự phục sinh của La-xa-rơ (</a:t>
            </a:r>
            <a:r>
              <a:rPr lang="vi-VN" sz="1800" b="1" kern="100">
                <a:effectLst/>
                <a:latin typeface="Arial" panose="020B0604020202020204" pitchFamily="34" charset="0"/>
                <a:ea typeface="Arial" panose="020B0604020202020204" pitchFamily="34" charset="0"/>
                <a:cs typeface="Times New Roman" panose="02020603050405020304" pitchFamily="18" charset="0"/>
              </a:rPr>
              <a:t>chương 11</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p>
        </p:txBody>
      </p:sp>
    </p:spTree>
    <p:extLst>
      <p:ext uri="{BB962C8B-B14F-4D97-AF65-F5344CB8AC3E}">
        <p14:creationId xmlns:p14="http://schemas.microsoft.com/office/powerpoint/2010/main" val="42374821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37016" y="1134681"/>
            <a:ext cx="3358687" cy="4255025"/>
          </a:xfrm>
        </p:spPr>
        <p:txBody>
          <a:bodyPr>
            <a:normAutofit/>
          </a:bodyPr>
          <a:lstStyle/>
          <a:p>
            <a:r>
              <a:rPr lang="vi-VN">
                <a:solidFill>
                  <a:srgbClr val="FFFFFF"/>
                </a:solidFill>
              </a:rPr>
              <a:t>IV. TIN NHẮN - Sách Dấu lạ - Chu kỳ lễ hội (Giăng 5:1–12:50)</a:t>
            </a: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Chúa Giêsu là Chiên Con Vượt Qua</a:t>
            </a:r>
          </a:p>
          <a:p>
            <a:pPr>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Việc Giăng đề cập đến Lễ Vượt Qua ở 11:55 có thể chỉ ra rằng tuyên bố này là một phần của mô-típ Chiên Con Lễ Vượt Qua được giới thiệu bởi lời chứng của Giăng Báp-tít trong chương. 1 (1:29. </a:t>
            </a:r>
          </a:p>
          <a:p>
            <a:pPr>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Chu kỳ Lễ hội và Sách Dấu lạ kết thúc với việc Chúa Giêsu được xức dầu, việc Ngài vào thành Giêrusalem một cách khải hoàn và việc người Hy Lạp đến gặp Chúa Giêsu (12:1–50). </a:t>
            </a:r>
          </a:p>
          <a:p>
            <a:pPr>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Ngày hôm sau, tại sự khải hoàn (12:12–19), những người nghe về sự sống lại của La-xa-rơ đã tụ tập lại để chào đón Chúa Giê-su là Vua của Y-sơ-ra-ên bằng cách vẫy những cành cọ khi Ngài cưỡi lừa con đến. </a:t>
            </a:r>
          </a:p>
          <a:p>
            <a:pPr>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Sách Dấu lạ kết thúc bằng việc những người Hy Lạp kính sợ Thiên Chúa đến hỏi thăm về Chúa Giêsu (12:20). </a:t>
            </a:r>
          </a:p>
          <a:p>
            <a:pPr>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Với lời tuyên bố này, Phúc âm thứ tư kết luận rằng sự vô tín sẽ không có gì đáng ngạc nhiên như đã được tiên đoán trong Ê-sai (12:38–41; Ê-sai 6:10; 53:1); và Chúa Giêsu đã đến với tư cách là Ánh sáng của thế gian (12:46); niềm tin vào Chúa Con là sự cứu rỗi duy nhất (12:44, 48); cuộc sống vĩnh cửu đến từ Con (12:50); và rằng Chúa Cha nói qua Chúa Con (12:44, 49–50).</a:t>
            </a:r>
          </a:p>
        </p:txBody>
      </p:sp>
    </p:spTree>
    <p:extLst>
      <p:ext uri="{BB962C8B-B14F-4D97-AF65-F5344CB8AC3E}">
        <p14:creationId xmlns:p14="http://schemas.microsoft.com/office/powerpoint/2010/main" val="12168341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37016" y="1134681"/>
            <a:ext cx="3358687" cy="4255025"/>
          </a:xfrm>
        </p:spPr>
        <p:txBody>
          <a:bodyPr>
            <a:normAutofit fontScale="90000"/>
          </a:bodyPr>
          <a:lstStyle/>
          <a:p>
            <a:r>
              <a:rPr lang="vi-VN">
                <a:solidFill>
                  <a:srgbClr val="FFFFFF"/>
                </a:solidFill>
              </a:rPr>
              <a:t>IV. TIN NHẮN - Sách Vinh Quang - Lời từ biệt của Chúa Giêsu (Giăng 13:1–17:26)</a:t>
            </a: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Lời từ biệt của Chúa Giêsu (Giăng 13:1–17:26)</a:t>
            </a:r>
          </a:p>
          <a:p>
            <a:pPr>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 Với những sự kiện trong Sách Dấu chỉ đã hoàn tất, năm chương tiếp theo dự đoán trực tiếp sự kết thúc của cuộc đời Chúa Kitô và tập trung vào việc Ngài chuẩn bị các môn đệ cho giai đoạn tiếp theo trong lịch sử cứu độ.</a:t>
            </a:r>
          </a:p>
          <a:p>
            <a:pPr>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 Vào thời điểm bữa ăn tối cuối cùng của Chúa Giêsu, lòng Giuđa đã quyết tâm phản bội Chúa Giêsu, và Chúa Giêsu đã biết rằng “Cha đã giao phó mọi sự trong tay mình, Người đã từ Thiên Chúa đến và sẽ trở về với Thiên Chúa” ( 13:1–3). </a:t>
            </a:r>
          </a:p>
          <a:p>
            <a:pPr>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Sau khi Chúa Giêsu sai Giuđa đi vào ban đêm, Chúa Giêsu bắt đầu dạy dỗ những người “thuộc về Ngài” (13:1). </a:t>
            </a:r>
          </a:p>
          <a:p>
            <a:pPr>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Sau Bài Diễn Văn Chia Tay, Chúa Giêsu cầu nguyện như thầy tế lễ thượng phẩm cho chính Ngài, cho các môn đệ và những tín hữu tương lai (chương 17).  </a:t>
            </a:r>
          </a:p>
        </p:txBody>
      </p:sp>
    </p:spTree>
    <p:extLst>
      <p:ext uri="{BB962C8B-B14F-4D97-AF65-F5344CB8AC3E}">
        <p14:creationId xmlns:p14="http://schemas.microsoft.com/office/powerpoint/2010/main" val="1362164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37016" y="1134681"/>
            <a:ext cx="3358687" cy="4255025"/>
          </a:xfrm>
        </p:spPr>
        <p:txBody>
          <a:bodyPr>
            <a:normAutofit fontScale="90000"/>
          </a:bodyPr>
          <a:lstStyle/>
          <a:p>
            <a:r>
              <a:rPr lang="vi-VN">
                <a:solidFill>
                  <a:srgbClr val="FFFFFF"/>
                </a:solidFill>
              </a:rPr>
              <a:t>IV. TIN NHẮN - Sách Vinh Quang - Chúa Giê-su bị bắt và bị xét xử (Giăng 18:1–19:16)</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indent="0">
              <a:lnSpc>
                <a:spcPct val="115000"/>
              </a:lnSpc>
              <a:spcBef>
                <a:spcPts val="0"/>
              </a:spcBef>
              <a:spcAft>
                <a:spcPts val="800"/>
              </a:spcAft>
              <a:buNone/>
            </a:pPr>
            <a:r>
              <a:rPr lang="vi-VN" sz="1800" kern="100">
                <a:effectLst/>
                <a:latin typeface="Arial" panose="020B0604020202020204" pitchFamily="34" charset="0"/>
                <a:ea typeface="Arial" panose="020B0604020202020204" pitchFamily="34" charset="0"/>
                <a:cs typeface="Times New Roman" panose="02020603050405020304" pitchFamily="18" charset="0"/>
              </a:rPr>
              <a:t> Chúa Giê-su bị bắt và bị xét xử (Giăng 18:1–19:16)</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Philatô đã tra hỏi Chúa Giêsu về những tuyên bố của Ngài về vương quyền và nguồn gốc của Ngài (18:33–37).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Chúa Giê-su đáp lại bằng cách thừa nhận rằng Ngài đến thế gian để làm chứng cho lẽ thật và vương quốc của Ngài không thuộc về thế gian này (18:36–37).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Cuối cùng, Philatô cố gắng đánh đòn và thả Chúa Giêsu, nhưng người Do Thái khẳng định họ thà thả một tên trộm hơn Chúa Giêsu và nếu Philatô nghĩ khác thì ông ta không phải là bạn của Caesar (19:12).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Cuối cùng Philatô đã nhượng bộ và cho phép đóng đinh Chúa Giêsu,</a:t>
            </a:r>
            <a:r>
              <a:rPr lang="en-US" sz="2400" kern="100">
                <a:effectLst/>
                <a:latin typeface="Arial" panose="020B0604020202020204" pitchFamily="34" charset="0"/>
                <a:ea typeface="Arial" panose="020B0604020202020204" pitchFamily="34" charset="0"/>
                <a:cs typeface="Times New Roman" panose="02020603050405020304" pitchFamily="18" charset="0"/>
              </a:rPr>
              <a:t> mặc dù ông không tìm thấy lý do nào để buộc tội Ngài (19:6, 15–16).</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07846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37016" y="1134681"/>
            <a:ext cx="3358687" cy="4255025"/>
          </a:xfrm>
        </p:spPr>
        <p:txBody>
          <a:bodyPr>
            <a:normAutofit fontScale="90000"/>
          </a:bodyPr>
          <a:lstStyle/>
          <a:p>
            <a:r>
              <a:rPr lang="vi-VN">
                <a:solidFill>
                  <a:srgbClr val="FFFFFF"/>
                </a:solidFill>
              </a:rPr>
              <a:t>IV. TIN NHẮN - Sách Vinh Quang - Chúa Giê-su bị đóng đinh, chôn cất và sống lại (Giăng 19:17–20:29)</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 Sau đó, Chúa Giêsu bị đóng đinh dưới một tấm biển có dòng chữ “Giêsu người Nazareth, Vua dân Do Thái”.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 Chúa Giê-su được chôn cất trong một ngôi mộ mới bởi Ni-cô-đem và Giô-sép người A-ri-ma-thia (một môn đồ bí mật của Chúa Giê-su, 19:38–42). Tuy nhiên, khi Ma-ri Ma-đơ-len đến thăm mộ thì ngôi mộ trống rỗng.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Chúa Giêsu tỏ mình ra (phaneroō, tiết lộ đầy đủ) cho bảy môn đệ đã đánh cá suốt đêm mà không bắt được gì (21:3). </a:t>
            </a:r>
          </a:p>
        </p:txBody>
      </p:sp>
    </p:spTree>
    <p:extLst>
      <p:ext uri="{BB962C8B-B14F-4D97-AF65-F5344CB8AC3E}">
        <p14:creationId xmlns:p14="http://schemas.microsoft.com/office/powerpoint/2010/main" val="26305086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10211096" cy="1057882"/>
          </a:xfrm>
        </p:spPr>
        <p:txBody>
          <a:bodyPr anchor="b">
            <a:normAutofit/>
          </a:bodyPr>
          <a:lstStyle/>
          <a:p>
            <a:r>
              <a:rPr lang="vi-VN" sz="5400" b="1" kern="100">
                <a:ln w="9525" cap="flat" cmpd="sng" algn="ctr">
                  <a:solidFill>
                    <a:srgbClr val="FFFFFF"/>
                  </a:solidFill>
                  <a:prstDash val="solid"/>
                  <a:round/>
                </a:ln>
                <a:effectLst>
                  <a:outerShdw blurRad="12700" dist="38100" dir="2700000" algn="tl">
                    <a:schemeClr val="accent5">
                      <a:lumMod val="60000"/>
                      <a:lumOff val="40000"/>
                    </a:schemeClr>
                  </a:outerShdw>
                </a:effectLst>
              </a:rPr>
              <a:t>Sơ lược tân ước 101 – ch 8</a:t>
            </a:r>
            <a:endParaRPr lang="vi-VN" sz="54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614046"/>
            <a:ext cx="10058696" cy="3177154"/>
          </a:xfrm>
          <a:noFill/>
        </p:spPr>
      </p:pic>
      <p:pic>
        <p:nvPicPr>
          <p:cNvPr id="3" name="Picture 2" descr="A blue cross and white doves on a black background&#10;&#10;Description automatically generated">
            <a:extLst>
              <a:ext uri="{FF2B5EF4-FFF2-40B4-BE49-F238E27FC236}">
                <a16:creationId xmlns:a16="http://schemas.microsoft.com/office/drawing/2014/main" id="{C0DC3542-F59C-5E75-26FF-31DBCA922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
        <p:nvSpPr>
          <p:cNvPr id="4" name="TextBox 3">
            <a:extLst>
              <a:ext uri="{FF2B5EF4-FFF2-40B4-BE49-F238E27FC236}">
                <a16:creationId xmlns:a16="http://schemas.microsoft.com/office/drawing/2014/main" id="{5D3F45AC-9A28-AA84-D269-908E30956D59}"/>
              </a:ext>
            </a:extLst>
          </p:cNvPr>
          <p:cNvSpPr txBox="1"/>
          <p:nvPr/>
        </p:nvSpPr>
        <p:spPr>
          <a:xfrm>
            <a:off x="1979612" y="1676400"/>
            <a:ext cx="8229600" cy="830997"/>
          </a:xfrm>
          <a:prstGeom prst="rect">
            <a:avLst/>
          </a:prstGeom>
          <a:noFill/>
        </p:spPr>
        <p:txBody>
          <a:bodyPr wrap="square" rtlCol="0">
            <a:spAutoFit/>
          </a:bodyPr>
          <a:lstStyle/>
          <a:p>
            <a:r>
              <a:rPr lang="en-US" sz="4800"/>
              <a:t>http://www.Nuochangsong.org</a:t>
            </a:r>
            <a:endParaRPr lang="vi-VN" sz="4800"/>
          </a:p>
        </p:txBody>
      </p:sp>
    </p:spTree>
    <p:extLst>
      <p:ext uri="{BB962C8B-B14F-4D97-AF65-F5344CB8AC3E}">
        <p14:creationId xmlns:p14="http://schemas.microsoft.com/office/powerpoint/2010/main" val="319101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91310" y="1134681"/>
            <a:ext cx="3393301" cy="4255025"/>
          </a:xfrm>
        </p:spPr>
        <p:txBody>
          <a:bodyPr>
            <a:normAutofit/>
          </a:bodyPr>
          <a:lstStyle/>
          <a:p>
            <a:r>
              <a:rPr lang="vi-VN">
                <a:solidFill>
                  <a:srgbClr val="FFFFFF"/>
                </a:solidFill>
              </a:rPr>
              <a:t>V. PHẦN KẾT LUẬN</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C077A891-2E1C-04EF-29E4-029D0067010C}"/>
              </a:ext>
            </a:extLst>
          </p:cNvPr>
          <p:cNvSpPr>
            <a:spLocks noGrp="1"/>
          </p:cNvSpPr>
          <p:nvPr>
            <p:ph idx="1"/>
          </p:nvPr>
        </p:nvSpPr>
        <p:spPr>
          <a:xfrm>
            <a:off x="4211396" y="76200"/>
            <a:ext cx="7959722" cy="6756129"/>
          </a:xfrm>
        </p:spPr>
        <p:txBody>
          <a:bodyPr>
            <a:noAutofit/>
          </a:bodyPr>
          <a:lstStyle/>
          <a:p>
            <a:pPr marL="0" marR="0" indent="0">
              <a:lnSpc>
                <a:spcPct val="115000"/>
              </a:lnSpc>
              <a:spcBef>
                <a:spcPts val="0"/>
              </a:spcBef>
              <a:spcAft>
                <a:spcPts val="800"/>
              </a:spcAft>
              <a:buNone/>
            </a:pPr>
            <a:r>
              <a:rPr lang="en-US" sz="2800" kern="100">
                <a:effectLst/>
                <a:latin typeface="Arial" panose="020B0604020202020204" pitchFamily="34" charset="0"/>
                <a:ea typeface="Arial" panose="020B0604020202020204" pitchFamily="34" charset="0"/>
                <a:cs typeface="Times New Roman" panose="02020603050405020304" pitchFamily="18" charset="0"/>
              </a:rPr>
              <a:t>Tin Mừng Giăng kết thúc bằng đoạn kết gồm hai câu xác minh </a:t>
            </a:r>
            <a:r>
              <a:rPr lang="en-US" sz="2800" b="1" kern="100">
                <a:effectLst/>
                <a:latin typeface="Arial" panose="020B0604020202020204" pitchFamily="34" charset="0"/>
                <a:ea typeface="Arial" panose="020B0604020202020204" pitchFamily="34" charset="0"/>
                <a:cs typeface="Times New Roman" panose="02020603050405020304" pitchFamily="18" charset="0"/>
              </a:rPr>
              <a:t>tính xác thực của câu chuyện Tin Mừng </a:t>
            </a:r>
            <a:r>
              <a:rPr lang="en-US" sz="2800" kern="100">
                <a:effectLst/>
                <a:latin typeface="Arial" panose="020B0604020202020204" pitchFamily="34" charset="0"/>
                <a:ea typeface="Arial" panose="020B0604020202020204" pitchFamily="34" charset="0"/>
                <a:cs typeface="Times New Roman" panose="02020603050405020304" pitchFamily="18" charset="0"/>
              </a:rPr>
              <a:t>và nhận xét rằng mặc dù Chúa Giêsu đã làm nhiều việc khác, nhưng </a:t>
            </a:r>
            <a:r>
              <a:rPr lang="en-US" sz="2800" b="1" kern="100">
                <a:effectLst/>
                <a:latin typeface="Arial" panose="020B0604020202020204" pitchFamily="34" charset="0"/>
                <a:ea typeface="Arial" panose="020B0604020202020204" pitchFamily="34" charset="0"/>
                <a:cs typeface="Times New Roman" panose="02020603050405020304" pitchFamily="18" charset="0"/>
              </a:rPr>
              <a:t>không ai có thể viết hết được</a:t>
            </a:r>
            <a:r>
              <a:rPr lang="en-US" sz="2800" kern="100">
                <a:effectLst/>
                <a:latin typeface="Arial" panose="020B0604020202020204" pitchFamily="34" charset="0"/>
                <a:ea typeface="Arial" panose="020B0604020202020204" pitchFamily="34" charset="0"/>
                <a:cs typeface="Times New Roman" panose="02020603050405020304" pitchFamily="18" charset="0"/>
              </a:rPr>
              <a:t>. Nếu có ai làm vậy thì thậm chí cả thế giới cũng không thể chứa hết số sách cần phải viết.</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06079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065212" y="618518"/>
            <a:ext cx="10363200" cy="1057882"/>
          </a:xfrm>
        </p:spPr>
        <p:txBody>
          <a:bodyPr anchor="b">
            <a:noAutofit/>
          </a:bodyPr>
          <a:lstStyle/>
          <a:p>
            <a:r>
              <a:rPr lang="vi-VN"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ch 8: Giăng – Hãy tin và sống (</a:t>
            </a:r>
            <a:r>
              <a:rPr lang="en-US"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JOHN - Believe and Live</a:t>
            </a:r>
            <a:r>
              <a:rPr lang="vi-VN"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a:t>
            </a:r>
            <a:endParaRPr lang="vi-VN" sz="32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pic>
        <p:nvPicPr>
          <p:cNvPr id="3" name="Picture 2" descr="A blue cross and white doves on a black background&#10;&#10;Description automatically generated">
            <a:extLst>
              <a:ext uri="{FF2B5EF4-FFF2-40B4-BE49-F238E27FC236}">
                <a16:creationId xmlns:a16="http://schemas.microsoft.com/office/drawing/2014/main" id="{2618DC43-1416-D2FA-4A1F-D43FFB8CB8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Tree>
    <p:extLst>
      <p:ext uri="{BB962C8B-B14F-4D97-AF65-F5344CB8AC3E}">
        <p14:creationId xmlns:p14="http://schemas.microsoft.com/office/powerpoint/2010/main" val="14352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Lời mở đầu</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0"/>
            <a:ext cx="6659110" cy="6357667"/>
          </a:xfrm>
        </p:spPr>
        <p:txBody>
          <a:bodyPr>
            <a:normAutofit fontScale="92500"/>
          </a:bodyPr>
          <a:lstStyle/>
          <a:p>
            <a:pPr marL="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Tin Mừng Giăng là một bản tường thuật tận mắt về cuộc đời và những lời dạy của Chúa Giêsu được viết bởi một người gần gũi với Chúa Giêsu đến mức ông có thể tự tin gọi mình là “người môn đệ yêu dấu”. Qua thời gian ở bên Chúa Giê-su, ông tin chắc rằng Chúa Giê-su chính là Đấng Mê-si mà Cựu Ước đã tiên đoán. Thay vì tập trung vào những gì đã được viết sẵn, người môn đệ này </a:t>
            </a:r>
            <a:r>
              <a:rPr lang="vi-VN" sz="2400" b="1" kern="100">
                <a:effectLst/>
                <a:latin typeface="Arial" panose="020B0604020202020204" pitchFamily="34" charset="0"/>
                <a:ea typeface="Arial" panose="020B0604020202020204" pitchFamily="34" charset="0"/>
                <a:cs typeface="Times New Roman" panose="02020603050405020304" pitchFamily="18" charset="0"/>
              </a:rPr>
              <a:t>tập trung vào các sự kiện, bài giảng và dấu chỉ không tìm thấy trong các Tin Mừng khác</a:t>
            </a:r>
            <a:r>
              <a:rPr lang="vi-VN" sz="2400" kern="100">
                <a:effectLst/>
                <a:latin typeface="Arial" panose="020B0604020202020204" pitchFamily="34" charset="0"/>
                <a:ea typeface="Arial" panose="020B0604020202020204" pitchFamily="34" charset="0"/>
                <a:cs typeface="Times New Roman" panose="02020603050405020304" pitchFamily="18" charset="0"/>
              </a:rPr>
              <a:t>. Điều nổi lên là một sự trình bày mới mẻ về Chúa Giê-su là Đấng Mê-si, lấp đầy những khoảng trống mà các tác giả Cộng quan để lại và </a:t>
            </a:r>
            <a:r>
              <a:rPr lang="vi-VN" sz="2400" b="1" kern="100">
                <a:effectLst/>
                <a:latin typeface="Arial" panose="020B0604020202020204" pitchFamily="34" charset="0"/>
                <a:ea typeface="Arial" panose="020B0604020202020204" pitchFamily="34" charset="0"/>
                <a:cs typeface="Times New Roman" panose="02020603050405020304" pitchFamily="18" charset="0"/>
              </a:rPr>
              <a:t>mời độc giả tin rằng Chúa Giê-su là Đấng Mê-si, Con Đức Chúa Trời, và nhờ tin mà có sự sống trong danh Ngài.</a:t>
            </a:r>
          </a:p>
        </p:txBody>
      </p:sp>
    </p:spTree>
    <p:extLst>
      <p:ext uri="{BB962C8B-B14F-4D97-AF65-F5344CB8AC3E}">
        <p14:creationId xmlns:p14="http://schemas.microsoft.com/office/powerpoint/2010/main" val="2147544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739130" cy="4255025"/>
          </a:xfrm>
        </p:spPr>
        <p:txBody>
          <a:bodyPr>
            <a:normAutofit/>
          </a:bodyPr>
          <a:lstStyle/>
          <a:p>
            <a:r>
              <a:rPr lang="vi-VN">
                <a:solidFill>
                  <a:srgbClr val="FFFFFF"/>
                </a:solidFill>
              </a:rPr>
              <a:t>Sự kiện chính</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0"/>
            <a:ext cx="6659110" cy="6832329"/>
          </a:xfrm>
        </p:spPr>
        <p:txBody>
          <a:bodyPr>
            <a:noAutofit/>
          </a:bodyPr>
          <a:lstStyle/>
          <a:p>
            <a:pPr marL="0" marR="0">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 </a:t>
            </a:r>
            <a:r>
              <a:rPr lang="vi-VN" sz="2400" b="1" kern="100">
                <a:effectLst/>
                <a:latin typeface="Arial" panose="020B0604020202020204" pitchFamily="34" charset="0"/>
                <a:ea typeface="Arial" panose="020B0604020202020204" pitchFamily="34" charset="0"/>
                <a:cs typeface="Times New Roman" panose="02020603050405020304" pitchFamily="18" charset="0"/>
              </a:rPr>
              <a:t>Tác giả</a:t>
            </a:r>
            <a:r>
              <a:rPr lang="vi-VN" sz="2400" kern="100">
                <a:effectLst/>
                <a:latin typeface="Arial" panose="020B0604020202020204" pitchFamily="34" charset="0"/>
                <a:ea typeface="Arial" panose="020B0604020202020204" pitchFamily="34" charset="0"/>
                <a:cs typeface="Times New Roman" panose="02020603050405020304" pitchFamily="18" charset="0"/>
              </a:rPr>
              <a:t>: Giăng, “người môn đệ yêu dấu”</a:t>
            </a:r>
          </a:p>
          <a:p>
            <a:pPr marL="0" marR="0">
              <a:lnSpc>
                <a:spcPct val="115000"/>
              </a:lnSpc>
              <a:spcBef>
                <a:spcPts val="0"/>
              </a:spcBef>
              <a:spcAft>
                <a:spcPts val="800"/>
              </a:spcAft>
            </a:pPr>
            <a:r>
              <a:rPr lang="vi-VN" sz="2400" b="1" kern="100">
                <a:effectLst/>
                <a:latin typeface="Arial" panose="020B0604020202020204" pitchFamily="34" charset="0"/>
                <a:ea typeface="Arial" panose="020B0604020202020204" pitchFamily="34" charset="0"/>
                <a:cs typeface="Times New Roman" panose="02020603050405020304" pitchFamily="18" charset="0"/>
              </a:rPr>
              <a:t> Người nhận</a:t>
            </a:r>
            <a:r>
              <a:rPr lang="vi-VN" sz="2400" kern="100">
                <a:effectLst/>
                <a:latin typeface="Arial" panose="020B0604020202020204" pitchFamily="34" charset="0"/>
                <a:ea typeface="Arial" panose="020B0604020202020204" pitchFamily="34" charset="0"/>
                <a:cs typeface="Times New Roman" panose="02020603050405020304" pitchFamily="18" charset="0"/>
              </a:rPr>
              <a:t>: Người Do Thái nói tiếng Hy Lạp sống bên ngoài Israel</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b="1" kern="100">
                <a:effectLst/>
                <a:latin typeface="Arial" panose="020B0604020202020204" pitchFamily="34" charset="0"/>
                <a:ea typeface="Arial" panose="020B0604020202020204" pitchFamily="34" charset="0"/>
                <a:cs typeface="Times New Roman" panose="02020603050405020304" pitchFamily="18" charset="0"/>
              </a:rPr>
              <a:t>Nơi viết</a:t>
            </a:r>
            <a:r>
              <a:rPr lang="vi-VN" sz="2400" kern="100">
                <a:effectLst/>
                <a:latin typeface="Arial" panose="020B0604020202020204" pitchFamily="34" charset="0"/>
                <a:ea typeface="Arial" panose="020B0604020202020204" pitchFamily="34" charset="0"/>
                <a:cs typeface="Times New Roman" panose="02020603050405020304" pitchFamily="18" charset="0"/>
              </a:rPr>
              <a:t>: Êphêsô</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b="1" kern="100">
                <a:effectLst/>
                <a:latin typeface="Arial" panose="020B0604020202020204" pitchFamily="34" charset="0"/>
                <a:ea typeface="Arial" panose="020B0604020202020204" pitchFamily="34" charset="0"/>
                <a:cs typeface="Times New Roman" panose="02020603050405020304" pitchFamily="18" charset="0"/>
              </a:rPr>
              <a:t>Ngày</a:t>
            </a:r>
            <a:r>
              <a:rPr lang="vi-VN" sz="2400" kern="100">
                <a:effectLst/>
                <a:latin typeface="Arial" panose="020B0604020202020204" pitchFamily="34" charset="0"/>
                <a:ea typeface="Arial" panose="020B0604020202020204" pitchFamily="34" charset="0"/>
                <a:cs typeface="Times New Roman" panose="02020603050405020304" pitchFamily="18" charset="0"/>
              </a:rPr>
              <a:t>: 90 sau Công Nguyên</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b="1" kern="100">
                <a:effectLst/>
                <a:latin typeface="Arial" panose="020B0604020202020204" pitchFamily="34" charset="0"/>
                <a:ea typeface="Arial" panose="020B0604020202020204" pitchFamily="34" charset="0"/>
                <a:cs typeface="Times New Roman" panose="02020603050405020304" pitchFamily="18" charset="0"/>
              </a:rPr>
              <a:t>Từ khóa</a:t>
            </a:r>
            <a:r>
              <a:rPr lang="vi-VN" sz="2400" kern="100">
                <a:effectLst/>
                <a:latin typeface="Arial" panose="020B0604020202020204" pitchFamily="34" charset="0"/>
                <a:ea typeface="Arial" panose="020B0604020202020204" pitchFamily="34" charset="0"/>
                <a:cs typeface="Times New Roman" panose="02020603050405020304" pitchFamily="18" charset="0"/>
              </a:rPr>
              <a:t>: Tin tưởng (pisteuō)</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b="1" kern="100">
                <a:effectLst/>
                <a:latin typeface="Arial" panose="020B0604020202020204" pitchFamily="34" charset="0"/>
                <a:ea typeface="Arial" panose="020B0604020202020204" pitchFamily="34" charset="0"/>
                <a:cs typeface="Times New Roman" panose="02020603050405020304" pitchFamily="18" charset="0"/>
              </a:rPr>
              <a:t>Câu gốc</a:t>
            </a:r>
            <a:r>
              <a:rPr lang="vi-VN" sz="2400" kern="100">
                <a:effectLst/>
                <a:latin typeface="Arial" panose="020B0604020202020204" pitchFamily="34" charset="0"/>
                <a:ea typeface="Arial" panose="020B0604020202020204" pitchFamily="34" charset="0"/>
                <a:cs typeface="Times New Roman" panose="02020603050405020304" pitchFamily="18" charset="0"/>
              </a:rPr>
              <a:t>: “Chúa Giêsu đã làm nhiều dấu lạ khác trước mặt các môn đệ mà không ghi trong sách này. Nhưng những điều này được viết ra là để anh em tin Chúa Giê-xu là Đấng Mê-si, Con Đức Chúa Trời, và khi tin thì anh em có thể nhờ danh Ngài mà được sự sống” (20:30-31).</a:t>
            </a:r>
          </a:p>
        </p:txBody>
      </p:sp>
    </p:spTree>
    <p:extLst>
      <p:ext uri="{BB962C8B-B14F-4D97-AF65-F5344CB8AC3E}">
        <p14:creationId xmlns:p14="http://schemas.microsoft.com/office/powerpoint/2010/main" val="159785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3" y="152400"/>
            <a:ext cx="7571435" cy="64008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Tác giả Tin Mừng chỉ tự nhận mình là “người môn đệ Chúa Giêsu yêu thương” (21:20). </a:t>
            </a:r>
          </a:p>
          <a:p>
            <a:pPr marL="0" marR="0">
              <a:lnSpc>
                <a:spcPct val="115000"/>
              </a:lnSpc>
              <a:spcBef>
                <a:spcPts val="0"/>
              </a:spcBef>
              <a:spcAft>
                <a:spcPts val="800"/>
              </a:spcAft>
            </a:pPr>
            <a:r>
              <a:rPr lang="vi-VN" sz="2800" kern="100">
                <a:latin typeface="Arial" panose="020B0604020202020204" pitchFamily="34" charset="0"/>
                <a:ea typeface="Arial" panose="020B0604020202020204" pitchFamily="34" charset="0"/>
                <a:cs typeface="Times New Roman" panose="02020603050405020304" pitchFamily="18" charset="0"/>
              </a:rPr>
              <a:t>C</a:t>
            </a:r>
            <a:r>
              <a:rPr lang="vi-VN" sz="2800" kern="100">
                <a:effectLst/>
                <a:latin typeface="Arial" panose="020B0604020202020204" pitchFamily="34" charset="0"/>
                <a:ea typeface="Arial" panose="020B0604020202020204" pitchFamily="34" charset="0"/>
                <a:cs typeface="Times New Roman" panose="02020603050405020304" pitchFamily="18" charset="0"/>
              </a:rPr>
              <a:t>ó thể xác định rằng người viết là: (1) một sứ đồ (1:14; 2:11; 19:35),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(2) một trong Nhóm Mười Hai (13:25),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và (3) không phải là ai được liệt kê với hoặc tương tác với người môn đệ yêu quý.</a:t>
            </a:r>
          </a:p>
        </p:txBody>
      </p:sp>
    </p:spTree>
    <p:extLst>
      <p:ext uri="{BB962C8B-B14F-4D97-AF65-F5344CB8AC3E}">
        <p14:creationId xmlns:p14="http://schemas.microsoft.com/office/powerpoint/2010/main" val="10451252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3" y="152400"/>
            <a:ext cx="7571435" cy="6400800"/>
          </a:xfrm>
        </p:spPr>
        <p:txBody>
          <a:bodyPr>
            <a:noAutofit/>
          </a:bodyPr>
          <a:lstStyle/>
          <a:p>
            <a:pPr marL="0" marR="0" indent="0">
              <a:lnSpc>
                <a:spcPct val="115000"/>
              </a:lnSpc>
              <a:spcBef>
                <a:spcPts val="0"/>
              </a:spcBef>
              <a:spcAft>
                <a:spcPts val="800"/>
              </a:spcAft>
              <a:buNone/>
            </a:pPr>
            <a:r>
              <a:rPr lang="vi-VN" sz="2800" kern="100">
                <a:effectLst/>
                <a:latin typeface="Arial" panose="020B0604020202020204" pitchFamily="34" charset="0"/>
                <a:ea typeface="Arial" panose="020B0604020202020204" pitchFamily="34" charset="0"/>
                <a:cs typeface="Times New Roman" panose="02020603050405020304" pitchFamily="18" charset="0"/>
              </a:rPr>
              <a:t>Vì tên của Giăng Baptish xuất hiện 21 lần trong Phúc Âm Thứ Tư, nên chắc chắn Giăng phải đối mặt với quyết định làm thế nào để giảm bớt bất kỳ sự nhầm lẫn nào do hai Giăng trong một Phúc Âm gây ra. </a:t>
            </a:r>
          </a:p>
        </p:txBody>
      </p:sp>
    </p:spTree>
    <p:extLst>
      <p:ext uri="{BB962C8B-B14F-4D97-AF65-F5344CB8AC3E}">
        <p14:creationId xmlns:p14="http://schemas.microsoft.com/office/powerpoint/2010/main" val="2646078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01135" y="1134681"/>
            <a:ext cx="3194568" cy="4255025"/>
          </a:xfrm>
        </p:spPr>
        <p:txBody>
          <a:bodyPr>
            <a:normAutofit/>
          </a:bodyPr>
          <a:lstStyle/>
          <a:p>
            <a:r>
              <a:rPr lang="vi-VN">
                <a:solidFill>
                  <a:srgbClr val="FFFFFF"/>
                </a:solidFill>
              </a:rPr>
              <a:t>II. NGƯỜI NHẬN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99721" y="152400"/>
            <a:ext cx="7740315" cy="6205267"/>
          </a:xfrm>
        </p:spPr>
        <p:txBody>
          <a:bodyPr>
            <a:noAutofit/>
          </a:bodyPr>
          <a:lstStyle/>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Không giống như Lu-ca, Giăng không trực tiếp xác định đối tượng của mình. Tuy nhiên, dường như </a:t>
            </a:r>
            <a:r>
              <a:rPr lang="vi-VN" sz="2400" b="1" kern="100">
                <a:effectLst/>
                <a:latin typeface="Arial" panose="020B0604020202020204" pitchFamily="34" charset="0"/>
                <a:ea typeface="Arial" panose="020B0604020202020204" pitchFamily="34" charset="0"/>
                <a:cs typeface="Times New Roman" panose="02020603050405020304" pitchFamily="18" charset="0"/>
              </a:rPr>
              <a:t>ông cho rằng khán giả của mình đã quen thuộc với truyền thống Do Thái và một số khía cạnh nhất định trong cuộc đời của Chúa Giêsu</a:t>
            </a:r>
            <a:r>
              <a:rPr lang="vi-VN" sz="2400" kern="100">
                <a:effectLst/>
                <a:latin typeface="Arial" panose="020B0604020202020204" pitchFamily="34" charset="0"/>
                <a:ea typeface="Arial" panose="020B0604020202020204" pitchFamily="34" charset="0"/>
                <a:cs typeface="Times New Roman" panose="02020603050405020304" pitchFamily="18" charset="0"/>
              </a:rPr>
              <a:t>. Vào những lúc khác, dường như </a:t>
            </a:r>
            <a:r>
              <a:rPr lang="vi-VN" sz="2400" b="1" kern="100">
                <a:effectLst/>
                <a:latin typeface="Arial" panose="020B0604020202020204" pitchFamily="34" charset="0"/>
                <a:ea typeface="Arial" panose="020B0604020202020204" pitchFamily="34" charset="0"/>
                <a:cs typeface="Times New Roman" panose="02020603050405020304" pitchFamily="18" charset="0"/>
              </a:rPr>
              <a:t>ông giải thích những điều mà một người Do Thái nói tiếng Do Thái sống ở Israel sẽ biết</a:t>
            </a:r>
            <a:r>
              <a:rPr lang="vi-VN" sz="2400" kern="100">
                <a:effectLst/>
                <a:latin typeface="Arial" panose="020B0604020202020204" pitchFamily="34" charset="0"/>
                <a:ea typeface="Arial" panose="020B0604020202020204" pitchFamily="34" charset="0"/>
                <a:cs typeface="Times New Roman" panose="02020603050405020304" pitchFamily="18" charset="0"/>
              </a:rPr>
              <a:t>. Với những sự thật này, khán giả ban đầu của Giăng dường như bao gồm những người </a:t>
            </a:r>
            <a:r>
              <a:rPr lang="vi-VN" sz="2400" b="1" kern="100">
                <a:effectLst/>
                <a:latin typeface="Arial" panose="020B0604020202020204" pitchFamily="34" charset="0"/>
                <a:ea typeface="Arial" panose="020B0604020202020204" pitchFamily="34" charset="0"/>
                <a:cs typeface="Times New Roman" panose="02020603050405020304" pitchFamily="18" charset="0"/>
              </a:rPr>
              <a:t>Do Thái nói tiếng Hy Lạp sống bên ngoài Israel</a:t>
            </a:r>
            <a:r>
              <a:rPr lang="vi-VN" sz="2400" kern="100">
                <a:effectLst/>
                <a:latin typeface="Arial" panose="020B0604020202020204" pitchFamily="34"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1558923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III. DỊP VÀ NGÀY</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21305" y="76200"/>
            <a:ext cx="7942525" cy="6281467"/>
          </a:xfrm>
        </p:spPr>
        <p:txBody>
          <a:bodyPr>
            <a:noAutofit/>
          </a:bodyPr>
          <a:lstStyle/>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Giăng có lẽ được viết sau Phúc Âm Nhất Lãm và trước 1–3 Giăng và Khải Huyền. Điều này xác định Phúc Âm Thứ Tư có niên đại khoảng sau năm 70 SCN và trước năm 90 SCN.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Giăng nói rõ mục đích của mình khi viết: </a:t>
            </a:r>
            <a:r>
              <a:rPr lang="vi-VN" sz="2400" b="1" kern="100">
                <a:effectLst/>
                <a:latin typeface="Arial" panose="020B0604020202020204" pitchFamily="34" charset="0"/>
                <a:ea typeface="Arial" panose="020B0604020202020204" pitchFamily="34" charset="0"/>
                <a:cs typeface="Times New Roman" panose="02020603050405020304" pitchFamily="18" charset="0"/>
              </a:rPr>
              <a:t>ông hy vọng rằng bằng cách kể cho khán giả của mình về những dấu lạ của Chúa Giêsu, được thực hiện trước sự chứng kiến của các môn đệ, họ có thể tin rằng Chúa Giêsu là Đấng Mê-si, Con Đức Chúa Trời, và nhờ tin mà có sự sống trong danh Ngài </a:t>
            </a:r>
            <a:r>
              <a:rPr lang="vi-VN" sz="2400" kern="100">
                <a:effectLst/>
                <a:latin typeface="Arial" panose="020B0604020202020204" pitchFamily="34" charset="0"/>
                <a:ea typeface="Arial" panose="020B0604020202020204" pitchFamily="34" charset="0"/>
                <a:cs typeface="Times New Roman" panose="02020603050405020304" pitchFamily="18" charset="0"/>
              </a:rPr>
              <a:t>(20:30–31).</a:t>
            </a:r>
          </a:p>
        </p:txBody>
      </p:sp>
    </p:spTree>
    <p:extLst>
      <p:ext uri="{BB962C8B-B14F-4D97-AF65-F5344CB8AC3E}">
        <p14:creationId xmlns:p14="http://schemas.microsoft.com/office/powerpoint/2010/main" val="2429164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Chủ đề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Chủ đề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TM04033919[[fn=Circuit]]</Template>
  <TotalTime>28982</TotalTime>
  <Words>2439</Words>
  <Application>Microsoft Office PowerPoint</Application>
  <PresentationFormat>Custom</PresentationFormat>
  <Paragraphs>116</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Tw Cen MT</vt:lpstr>
      <vt:lpstr>Verdana</vt:lpstr>
      <vt:lpstr>Circuit</vt:lpstr>
      <vt:lpstr>Tôn Vinh Đức Chúa Trời</vt:lpstr>
      <vt:lpstr>Sơ lược tân ước 101 – ch 8</vt:lpstr>
      <vt:lpstr>ch 8: Giăng – Hãy tin và sống (JOHN - Believe and Live)</vt:lpstr>
      <vt:lpstr>Lời mở đầu</vt:lpstr>
      <vt:lpstr>Sự kiện chính</vt:lpstr>
      <vt:lpstr>I. TÁC GIẢ</vt:lpstr>
      <vt:lpstr>I. TÁC GIẢ</vt:lpstr>
      <vt:lpstr>II. NGƯỜI NHẬN</vt:lpstr>
      <vt:lpstr>III. DỊP VÀ NGÀY</vt:lpstr>
      <vt:lpstr>III. DỊP VÀ NGÀY</vt:lpstr>
      <vt:lpstr>IV. TIN NHẮN - Sách Dấu lạ - Lời mở đầu(Ga 1:1–18)    </vt:lpstr>
      <vt:lpstr>IV. TIN NHẮN - Sách Dấu lạ -  Những chức vụ ban đầu (1:19–51)    </vt:lpstr>
      <vt:lpstr>IV. TIN NHẮN - Sách Dấu lạ - Chu kỳ Cana (Giăng 2:1–4:54)   </vt:lpstr>
      <vt:lpstr>IV. TIN NHẮN - Sách Dấu lạ - Chu kỳ Cana (Giăng 2:1–4:54)   </vt:lpstr>
      <vt:lpstr>IV. TIN NHẮN - Sách Dấu lạ - Chu kỳ lễ hội (Giăng 5:1–12:50)  </vt:lpstr>
      <vt:lpstr>IV. TIN NHẮN - Sách Dấu lạ - Chu kỳ lễ hội (Giăng 5:1–12:50)  </vt:lpstr>
      <vt:lpstr>IV. TIN NHẮN - Sách Vinh Quang - Lời từ biệt của Chúa Giêsu (Giăng 13:1–17:26)  </vt:lpstr>
      <vt:lpstr>IV. TIN NHẮN - Sách Vinh Quang - Chúa Giê-su bị bắt và bị xét xử (Giăng 18:1–19:16) </vt:lpstr>
      <vt:lpstr>IV. TIN NHẮN - Sách Vinh Quang - Chúa Giê-su bị đóng đinh, chôn cất và sống lại (Giăng 19:17–20:29) </vt:lpstr>
      <vt:lpstr>V. PHẦN KẾT LUẬN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Bám lấy sự lãnh đạo bằng phục vụ (Servant Leadership): Theo bước chân của Chúa Giê-su Christ.</dc:title>
  <dc:creator>Johnathan Hoang</dc:creator>
  <cp:lastModifiedBy>Johnathan Hoang</cp:lastModifiedBy>
  <cp:revision>15</cp:revision>
  <dcterms:created xsi:type="dcterms:W3CDTF">2024-04-19T16:38:10Z</dcterms:created>
  <dcterms:modified xsi:type="dcterms:W3CDTF">2024-07-02T00:10:36Z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