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43"/>
  </p:notesMasterIdLst>
  <p:handoutMasterIdLst>
    <p:handoutMasterId r:id="rId44"/>
  </p:handoutMasterIdLst>
  <p:sldIdLst>
    <p:sldId id="303" r:id="rId5"/>
    <p:sldId id="366" r:id="rId6"/>
    <p:sldId id="405" r:id="rId7"/>
    <p:sldId id="312" r:id="rId8"/>
    <p:sldId id="464" r:id="rId9"/>
    <p:sldId id="458" r:id="rId10"/>
    <p:sldId id="463" r:id="rId11"/>
    <p:sldId id="465" r:id="rId12"/>
    <p:sldId id="466" r:id="rId13"/>
    <p:sldId id="467" r:id="rId14"/>
    <p:sldId id="468" r:id="rId15"/>
    <p:sldId id="341" r:id="rId16"/>
    <p:sldId id="402" r:id="rId17"/>
    <p:sldId id="488" r:id="rId18"/>
    <p:sldId id="470" r:id="rId19"/>
    <p:sldId id="489" r:id="rId20"/>
    <p:sldId id="403" r:id="rId21"/>
    <p:sldId id="490" r:id="rId22"/>
    <p:sldId id="471" r:id="rId23"/>
    <p:sldId id="491" r:id="rId24"/>
    <p:sldId id="472" r:id="rId25"/>
    <p:sldId id="431" r:id="rId26"/>
    <p:sldId id="473" r:id="rId27"/>
    <p:sldId id="474" r:id="rId28"/>
    <p:sldId id="475" r:id="rId29"/>
    <p:sldId id="476" r:id="rId30"/>
    <p:sldId id="477" r:id="rId31"/>
    <p:sldId id="478" r:id="rId32"/>
    <p:sldId id="479" r:id="rId33"/>
    <p:sldId id="481" r:id="rId34"/>
    <p:sldId id="480" r:id="rId35"/>
    <p:sldId id="482" r:id="rId36"/>
    <p:sldId id="483" r:id="rId37"/>
    <p:sldId id="484" r:id="rId38"/>
    <p:sldId id="485" r:id="rId39"/>
    <p:sldId id="486" r:id="rId40"/>
    <p:sldId id="487" r:id="rId41"/>
    <p:sldId id="342" r:id="rId42"/>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2" autoAdjust="0"/>
    <p:restoredTop sz="66021" autoAdjust="0"/>
  </p:normalViewPr>
  <p:slideViewPr>
    <p:cSldViewPr showGuides="1">
      <p:cViewPr varScale="1">
        <p:scale>
          <a:sx n="77" d="100"/>
          <a:sy n="77" d="100"/>
        </p:scale>
        <p:origin x="270" y="90"/>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athan Hoang" userId="d3886d889f7ec06d" providerId="LiveId" clId="{E433BD9F-48BF-4369-B55B-18406B4B5BF2}"/>
    <pc:docChg chg="modSld">
      <pc:chgData name="Johnathan Hoang" userId="d3886d889f7ec06d" providerId="LiveId" clId="{E433BD9F-48BF-4369-B55B-18406B4B5BF2}" dt="2024-06-19T23:50:22.231" v="33" actId="6549"/>
      <pc:docMkLst>
        <pc:docMk/>
      </pc:docMkLst>
      <pc:sldChg chg="modNotesTx">
        <pc:chgData name="Johnathan Hoang" userId="d3886d889f7ec06d" providerId="LiveId" clId="{E433BD9F-48BF-4369-B55B-18406B4B5BF2}" dt="2024-06-19T23:48:01.738" v="7" actId="6549"/>
        <pc:sldMkLst>
          <pc:docMk/>
          <pc:sldMk cId="1558923905" sldId="341"/>
        </pc:sldMkLst>
      </pc:sldChg>
      <pc:sldChg chg="modNotesTx">
        <pc:chgData name="Johnathan Hoang" userId="d3886d889f7ec06d" providerId="LiveId" clId="{E433BD9F-48BF-4369-B55B-18406B4B5BF2}" dt="2024-06-19T23:50:22.231" v="33" actId="6549"/>
        <pc:sldMkLst>
          <pc:docMk/>
          <pc:sldMk cId="1506079475" sldId="342"/>
        </pc:sldMkLst>
      </pc:sldChg>
      <pc:sldChg chg="modNotesTx">
        <pc:chgData name="Johnathan Hoang" userId="d3886d889f7ec06d" providerId="LiveId" clId="{E433BD9F-48BF-4369-B55B-18406B4B5BF2}" dt="2024-06-19T23:48:06.509" v="8" actId="6549"/>
        <pc:sldMkLst>
          <pc:docMk/>
          <pc:sldMk cId="2429164751" sldId="402"/>
        </pc:sldMkLst>
      </pc:sldChg>
      <pc:sldChg chg="modNotesTx">
        <pc:chgData name="Johnathan Hoang" userId="d3886d889f7ec06d" providerId="LiveId" clId="{E433BD9F-48BF-4369-B55B-18406B4B5BF2}" dt="2024-06-19T23:48:25.450" v="12" actId="6549"/>
        <pc:sldMkLst>
          <pc:docMk/>
          <pc:sldMk cId="3093914689" sldId="403"/>
        </pc:sldMkLst>
      </pc:sldChg>
      <pc:sldChg chg="modNotesTx">
        <pc:chgData name="Johnathan Hoang" userId="d3886d889f7ec06d" providerId="LiveId" clId="{E433BD9F-48BF-4369-B55B-18406B4B5BF2}" dt="2024-06-19T23:48:55.292" v="17" actId="6549"/>
        <pc:sldMkLst>
          <pc:docMk/>
          <pc:sldMk cId="1786213235" sldId="431"/>
        </pc:sldMkLst>
      </pc:sldChg>
      <pc:sldChg chg="modNotesTx">
        <pc:chgData name="Johnathan Hoang" userId="d3886d889f7ec06d" providerId="LiveId" clId="{E433BD9F-48BF-4369-B55B-18406B4B5BF2}" dt="2024-06-19T23:47:23.691" v="1" actId="6549"/>
        <pc:sldMkLst>
          <pc:docMk/>
          <pc:sldMk cId="159785978" sldId="458"/>
        </pc:sldMkLst>
      </pc:sldChg>
      <pc:sldChg chg="modNotesTx">
        <pc:chgData name="Johnathan Hoang" userId="d3886d889f7ec06d" providerId="LiveId" clId="{E433BD9F-48BF-4369-B55B-18406B4B5BF2}" dt="2024-06-19T23:47:27.877" v="2" actId="6549"/>
        <pc:sldMkLst>
          <pc:docMk/>
          <pc:sldMk cId="1045125251" sldId="463"/>
        </pc:sldMkLst>
      </pc:sldChg>
      <pc:sldChg chg="modNotesTx">
        <pc:chgData name="Johnathan Hoang" userId="d3886d889f7ec06d" providerId="LiveId" clId="{E433BD9F-48BF-4369-B55B-18406B4B5BF2}" dt="2024-06-19T23:47:18.124" v="0" actId="6549"/>
        <pc:sldMkLst>
          <pc:docMk/>
          <pc:sldMk cId="3779726510" sldId="464"/>
        </pc:sldMkLst>
      </pc:sldChg>
      <pc:sldChg chg="modNotesTx">
        <pc:chgData name="Johnathan Hoang" userId="d3886d889f7ec06d" providerId="LiveId" clId="{E433BD9F-48BF-4369-B55B-18406B4B5BF2}" dt="2024-06-19T23:47:33.595" v="3" actId="6549"/>
        <pc:sldMkLst>
          <pc:docMk/>
          <pc:sldMk cId="1739202319" sldId="465"/>
        </pc:sldMkLst>
      </pc:sldChg>
      <pc:sldChg chg="modNotesTx">
        <pc:chgData name="Johnathan Hoang" userId="d3886d889f7ec06d" providerId="LiveId" clId="{E433BD9F-48BF-4369-B55B-18406B4B5BF2}" dt="2024-06-19T23:47:42.704" v="4" actId="6549"/>
        <pc:sldMkLst>
          <pc:docMk/>
          <pc:sldMk cId="3496150838" sldId="466"/>
        </pc:sldMkLst>
      </pc:sldChg>
      <pc:sldChg chg="modNotesTx">
        <pc:chgData name="Johnathan Hoang" userId="d3886d889f7ec06d" providerId="LiveId" clId="{E433BD9F-48BF-4369-B55B-18406B4B5BF2}" dt="2024-06-19T23:47:48.546" v="5" actId="6549"/>
        <pc:sldMkLst>
          <pc:docMk/>
          <pc:sldMk cId="2011104506" sldId="467"/>
        </pc:sldMkLst>
      </pc:sldChg>
      <pc:sldChg chg="modNotesTx">
        <pc:chgData name="Johnathan Hoang" userId="d3886d889f7ec06d" providerId="LiveId" clId="{E433BD9F-48BF-4369-B55B-18406B4B5BF2}" dt="2024-06-19T23:47:55.951" v="6" actId="6549"/>
        <pc:sldMkLst>
          <pc:docMk/>
          <pc:sldMk cId="1418464618" sldId="468"/>
        </pc:sldMkLst>
      </pc:sldChg>
      <pc:sldChg chg="modNotesTx">
        <pc:chgData name="Johnathan Hoang" userId="d3886d889f7ec06d" providerId="LiveId" clId="{E433BD9F-48BF-4369-B55B-18406B4B5BF2}" dt="2024-06-19T23:48:15.519" v="10" actId="6549"/>
        <pc:sldMkLst>
          <pc:docMk/>
          <pc:sldMk cId="3274116153" sldId="470"/>
        </pc:sldMkLst>
      </pc:sldChg>
      <pc:sldChg chg="modNotesTx">
        <pc:chgData name="Johnathan Hoang" userId="d3886d889f7ec06d" providerId="LiveId" clId="{E433BD9F-48BF-4369-B55B-18406B4B5BF2}" dt="2024-06-19T23:48:36.910" v="14" actId="6549"/>
        <pc:sldMkLst>
          <pc:docMk/>
          <pc:sldMk cId="2712519044" sldId="471"/>
        </pc:sldMkLst>
      </pc:sldChg>
      <pc:sldChg chg="modNotesTx">
        <pc:chgData name="Johnathan Hoang" userId="d3886d889f7ec06d" providerId="LiveId" clId="{E433BD9F-48BF-4369-B55B-18406B4B5BF2}" dt="2024-06-19T23:48:51.192" v="16" actId="6549"/>
        <pc:sldMkLst>
          <pc:docMk/>
          <pc:sldMk cId="99907510" sldId="472"/>
        </pc:sldMkLst>
      </pc:sldChg>
      <pc:sldChg chg="modNotesTx">
        <pc:chgData name="Johnathan Hoang" userId="d3886d889f7ec06d" providerId="LiveId" clId="{E433BD9F-48BF-4369-B55B-18406B4B5BF2}" dt="2024-06-19T23:49:00.731" v="18" actId="6549"/>
        <pc:sldMkLst>
          <pc:docMk/>
          <pc:sldMk cId="2159641177" sldId="473"/>
        </pc:sldMkLst>
      </pc:sldChg>
      <pc:sldChg chg="modNotesTx">
        <pc:chgData name="Johnathan Hoang" userId="d3886d889f7ec06d" providerId="LiveId" clId="{E433BD9F-48BF-4369-B55B-18406B4B5BF2}" dt="2024-06-19T23:49:05.617" v="19" actId="6549"/>
        <pc:sldMkLst>
          <pc:docMk/>
          <pc:sldMk cId="2333742482" sldId="474"/>
        </pc:sldMkLst>
      </pc:sldChg>
      <pc:sldChg chg="modNotesTx">
        <pc:chgData name="Johnathan Hoang" userId="d3886d889f7ec06d" providerId="LiveId" clId="{E433BD9F-48BF-4369-B55B-18406B4B5BF2}" dt="2024-06-19T23:49:09.655" v="20" actId="6549"/>
        <pc:sldMkLst>
          <pc:docMk/>
          <pc:sldMk cId="1282597482" sldId="475"/>
        </pc:sldMkLst>
      </pc:sldChg>
      <pc:sldChg chg="modNotesTx">
        <pc:chgData name="Johnathan Hoang" userId="d3886d889f7ec06d" providerId="LiveId" clId="{E433BD9F-48BF-4369-B55B-18406B4B5BF2}" dt="2024-06-19T23:49:15.561" v="21" actId="6549"/>
        <pc:sldMkLst>
          <pc:docMk/>
          <pc:sldMk cId="1956586806" sldId="476"/>
        </pc:sldMkLst>
      </pc:sldChg>
      <pc:sldChg chg="modNotesTx">
        <pc:chgData name="Johnathan Hoang" userId="d3886d889f7ec06d" providerId="LiveId" clId="{E433BD9F-48BF-4369-B55B-18406B4B5BF2}" dt="2024-06-19T23:49:20.512" v="22" actId="6549"/>
        <pc:sldMkLst>
          <pc:docMk/>
          <pc:sldMk cId="1424202371" sldId="477"/>
        </pc:sldMkLst>
      </pc:sldChg>
      <pc:sldChg chg="modNotesTx">
        <pc:chgData name="Johnathan Hoang" userId="d3886d889f7ec06d" providerId="LiveId" clId="{E433BD9F-48BF-4369-B55B-18406B4B5BF2}" dt="2024-06-19T23:49:25.646" v="23" actId="6549"/>
        <pc:sldMkLst>
          <pc:docMk/>
          <pc:sldMk cId="3149479668" sldId="478"/>
        </pc:sldMkLst>
      </pc:sldChg>
      <pc:sldChg chg="modNotesTx">
        <pc:chgData name="Johnathan Hoang" userId="d3886d889f7ec06d" providerId="LiveId" clId="{E433BD9F-48BF-4369-B55B-18406B4B5BF2}" dt="2024-06-19T23:49:31.331" v="24" actId="6549"/>
        <pc:sldMkLst>
          <pc:docMk/>
          <pc:sldMk cId="3880335393" sldId="479"/>
        </pc:sldMkLst>
      </pc:sldChg>
      <pc:sldChg chg="modNotesTx">
        <pc:chgData name="Johnathan Hoang" userId="d3886d889f7ec06d" providerId="LiveId" clId="{E433BD9F-48BF-4369-B55B-18406B4B5BF2}" dt="2024-06-19T23:49:40.533" v="26" actId="6549"/>
        <pc:sldMkLst>
          <pc:docMk/>
          <pc:sldMk cId="3555804028" sldId="480"/>
        </pc:sldMkLst>
      </pc:sldChg>
      <pc:sldChg chg="modNotesTx">
        <pc:chgData name="Johnathan Hoang" userId="d3886d889f7ec06d" providerId="LiveId" clId="{E433BD9F-48BF-4369-B55B-18406B4B5BF2}" dt="2024-06-19T23:49:35.978" v="25" actId="6549"/>
        <pc:sldMkLst>
          <pc:docMk/>
          <pc:sldMk cId="981506734" sldId="481"/>
        </pc:sldMkLst>
      </pc:sldChg>
      <pc:sldChg chg="modNotesTx">
        <pc:chgData name="Johnathan Hoang" userId="d3886d889f7ec06d" providerId="LiveId" clId="{E433BD9F-48BF-4369-B55B-18406B4B5BF2}" dt="2024-06-19T23:49:45.417" v="27" actId="6549"/>
        <pc:sldMkLst>
          <pc:docMk/>
          <pc:sldMk cId="4216092555" sldId="482"/>
        </pc:sldMkLst>
      </pc:sldChg>
      <pc:sldChg chg="modNotesTx">
        <pc:chgData name="Johnathan Hoang" userId="d3886d889f7ec06d" providerId="LiveId" clId="{E433BD9F-48BF-4369-B55B-18406B4B5BF2}" dt="2024-06-19T23:49:49.449" v="28" actId="6549"/>
        <pc:sldMkLst>
          <pc:docMk/>
          <pc:sldMk cId="507283703" sldId="483"/>
        </pc:sldMkLst>
      </pc:sldChg>
      <pc:sldChg chg="modNotesTx">
        <pc:chgData name="Johnathan Hoang" userId="d3886d889f7ec06d" providerId="LiveId" clId="{E433BD9F-48BF-4369-B55B-18406B4B5BF2}" dt="2024-06-19T23:49:55.771" v="29" actId="6549"/>
        <pc:sldMkLst>
          <pc:docMk/>
          <pc:sldMk cId="1984678295" sldId="484"/>
        </pc:sldMkLst>
      </pc:sldChg>
      <pc:sldChg chg="modNotesTx">
        <pc:chgData name="Johnathan Hoang" userId="d3886d889f7ec06d" providerId="LiveId" clId="{E433BD9F-48BF-4369-B55B-18406B4B5BF2}" dt="2024-06-19T23:50:06.015" v="30" actId="6549"/>
        <pc:sldMkLst>
          <pc:docMk/>
          <pc:sldMk cId="4277496627" sldId="485"/>
        </pc:sldMkLst>
      </pc:sldChg>
      <pc:sldChg chg="modNotesTx">
        <pc:chgData name="Johnathan Hoang" userId="d3886d889f7ec06d" providerId="LiveId" clId="{E433BD9F-48BF-4369-B55B-18406B4B5BF2}" dt="2024-06-19T23:50:11.456" v="31" actId="6549"/>
        <pc:sldMkLst>
          <pc:docMk/>
          <pc:sldMk cId="106444406" sldId="486"/>
        </pc:sldMkLst>
      </pc:sldChg>
      <pc:sldChg chg="modNotesTx">
        <pc:chgData name="Johnathan Hoang" userId="d3886d889f7ec06d" providerId="LiveId" clId="{E433BD9F-48BF-4369-B55B-18406B4B5BF2}" dt="2024-06-19T23:50:17.511" v="32" actId="6549"/>
        <pc:sldMkLst>
          <pc:docMk/>
          <pc:sldMk cId="841290211" sldId="487"/>
        </pc:sldMkLst>
      </pc:sldChg>
      <pc:sldChg chg="modNotesTx">
        <pc:chgData name="Johnathan Hoang" userId="d3886d889f7ec06d" providerId="LiveId" clId="{E433BD9F-48BF-4369-B55B-18406B4B5BF2}" dt="2024-06-19T23:48:10.837" v="9" actId="6549"/>
        <pc:sldMkLst>
          <pc:docMk/>
          <pc:sldMk cId="1618881909" sldId="488"/>
        </pc:sldMkLst>
      </pc:sldChg>
      <pc:sldChg chg="modNotesTx">
        <pc:chgData name="Johnathan Hoang" userId="d3886d889f7ec06d" providerId="LiveId" clId="{E433BD9F-48BF-4369-B55B-18406B4B5BF2}" dt="2024-06-19T23:48:19.793" v="11" actId="6549"/>
        <pc:sldMkLst>
          <pc:docMk/>
          <pc:sldMk cId="4257903442" sldId="489"/>
        </pc:sldMkLst>
      </pc:sldChg>
      <pc:sldChg chg="modNotesTx">
        <pc:chgData name="Johnathan Hoang" userId="d3886d889f7ec06d" providerId="LiveId" clId="{E433BD9F-48BF-4369-B55B-18406B4B5BF2}" dt="2024-06-19T23:48:30.058" v="13" actId="6549"/>
        <pc:sldMkLst>
          <pc:docMk/>
          <pc:sldMk cId="3156697073" sldId="490"/>
        </pc:sldMkLst>
      </pc:sldChg>
      <pc:sldChg chg="modNotesTx">
        <pc:chgData name="Johnathan Hoang" userId="d3886d889f7ec06d" providerId="LiveId" clId="{E433BD9F-48BF-4369-B55B-18406B4B5BF2}" dt="2024-06-19T23:48:47.052" v="15" actId="6549"/>
        <pc:sldMkLst>
          <pc:docMk/>
          <pc:sldMk cId="3781879695" sldId="4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vi-VN" dirty="0">
              <a:solidFill>
                <a:schemeClr val="tx2"/>
              </a:solidFill>
            </a:endParaRPr>
          </a:p>
        </p:txBody>
      </p:sp>
      <p:sp>
        <p:nvSpPr>
          <p:cNvPr id="3" name="Chỗ dành sẵn cho Ngày tháng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F7488BD-4EA3-41F1-8DDF-9CDF7647C64B}" type="datetime1">
              <a:rPr lang="vi-VN" smtClean="0">
                <a:solidFill>
                  <a:schemeClr val="tx2"/>
                </a:solidFill>
              </a:rPr>
              <a:t>19/06/2024</a:t>
            </a:fld>
            <a:endParaRPr lang="vi-VN" dirty="0">
              <a:solidFill>
                <a:schemeClr val="tx2"/>
              </a:solidFill>
            </a:endParaRPr>
          </a:p>
        </p:txBody>
      </p:sp>
      <p:sp>
        <p:nvSpPr>
          <p:cNvPr id="4" name="Chỗ dành sẵn cho Chân trang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vi-VN" dirty="0">
              <a:solidFill>
                <a:schemeClr val="tx2"/>
              </a:solidFill>
            </a:endParaRPr>
          </a:p>
        </p:txBody>
      </p:sp>
      <p:sp>
        <p:nvSpPr>
          <p:cNvPr id="5" name="Chỗ dành sẵn cho Số hiệu Bản chiế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vi-VN">
                <a:solidFill>
                  <a:schemeClr val="tx2"/>
                </a:solidFill>
              </a:rPr>
              <a:pPr algn="r" rtl="0"/>
              <a:t>‹#›</a:t>
            </a:fld>
            <a:endParaRPr lang="vi-VN"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vi-VN" noProof="0" dirty="0"/>
          </a:p>
        </p:txBody>
      </p:sp>
      <p:sp>
        <p:nvSpPr>
          <p:cNvPr id="3" name="Chỗ dành sẵn cho Ngà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6748BA8C-D7FB-42C9-A8F9-C37637DDC96D}" type="datetime1">
              <a:rPr lang="vi-VN" smtClean="0"/>
              <a:pPr/>
              <a:t>19/06/2024</a:t>
            </a:fld>
            <a:endParaRPr lang="vi-VN" dirty="0"/>
          </a:p>
        </p:txBody>
      </p:sp>
      <p:sp>
        <p:nvSpPr>
          <p:cNvPr id="4" name="Chỗ dành sẵn cho Hình ảnh của Bả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vi-VN" noProof="0" dirty="0"/>
          </a:p>
        </p:txBody>
      </p:sp>
      <p:sp>
        <p:nvSpPr>
          <p:cNvPr id="5" name="Chỗ dành sẵn cho Ghi ch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6" name="Chỗ dành sẵ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vi-VN" noProof="0" dirty="0"/>
          </a:p>
        </p:txBody>
      </p:sp>
      <p:sp>
        <p:nvSpPr>
          <p:cNvPr id="7" name="Chỗ dành sẵn cho Số hiệu Bả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vi-VN" smtClean="0"/>
              <a:pPr/>
              <a:t>‹#›</a:t>
            </a:fld>
            <a:endParaRPr lang="vi-VN"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f.ly/logosres/newtstbck?ref=Page.p+7&amp;off=715&amp;ctx=Introduction%0a~The+final+historical+secti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f.ly/logosres/newtstbck?ref=Page.p+7&amp;off=715&amp;ctx=Introduction%0a~The+final+historical+secti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f.ly/logosres/newtstbck?ref=Page.p+7&amp;off=715&amp;ctx=Introduction%0a~The+final+historical+secti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a:t>
            </a:fld>
            <a:endParaRPr lang="vi-VN" dirty="0"/>
          </a:p>
        </p:txBody>
      </p:sp>
    </p:spTree>
    <p:extLst>
      <p:ext uri="{BB962C8B-B14F-4D97-AF65-F5344CB8AC3E}">
        <p14:creationId xmlns:p14="http://schemas.microsoft.com/office/powerpoint/2010/main" val="298810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10</a:t>
            </a:fld>
            <a:endParaRPr lang="vi-VN" dirty="0"/>
          </a:p>
        </p:txBody>
      </p:sp>
    </p:spTree>
    <p:extLst>
      <p:ext uri="{BB962C8B-B14F-4D97-AF65-F5344CB8AC3E}">
        <p14:creationId xmlns:p14="http://schemas.microsoft.com/office/powerpoint/2010/main" val="270272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11</a:t>
            </a:fld>
            <a:endParaRPr lang="vi-VN" dirty="0"/>
          </a:p>
        </p:txBody>
      </p:sp>
    </p:spTree>
    <p:extLst>
      <p:ext uri="{BB962C8B-B14F-4D97-AF65-F5344CB8AC3E}">
        <p14:creationId xmlns:p14="http://schemas.microsoft.com/office/powerpoint/2010/main" val="1367359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12</a:t>
            </a:fld>
            <a:endParaRPr lang="vi-VN" dirty="0"/>
          </a:p>
        </p:txBody>
      </p:sp>
    </p:spTree>
    <p:extLst>
      <p:ext uri="{BB962C8B-B14F-4D97-AF65-F5344CB8AC3E}">
        <p14:creationId xmlns:p14="http://schemas.microsoft.com/office/powerpoint/2010/main" val="376741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13</a:t>
            </a:fld>
            <a:endParaRPr lang="vi-VN" dirty="0"/>
          </a:p>
        </p:txBody>
      </p:sp>
    </p:spTree>
    <p:extLst>
      <p:ext uri="{BB962C8B-B14F-4D97-AF65-F5344CB8AC3E}">
        <p14:creationId xmlns:p14="http://schemas.microsoft.com/office/powerpoint/2010/main" val="255426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14</a:t>
            </a:fld>
            <a:endParaRPr lang="vi-VN" dirty="0"/>
          </a:p>
        </p:txBody>
      </p:sp>
    </p:spTree>
    <p:extLst>
      <p:ext uri="{BB962C8B-B14F-4D97-AF65-F5344CB8AC3E}">
        <p14:creationId xmlns:p14="http://schemas.microsoft.com/office/powerpoint/2010/main" val="275923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15</a:t>
            </a:fld>
            <a:endParaRPr lang="vi-VN" dirty="0"/>
          </a:p>
        </p:txBody>
      </p:sp>
    </p:spTree>
    <p:extLst>
      <p:ext uri="{BB962C8B-B14F-4D97-AF65-F5344CB8AC3E}">
        <p14:creationId xmlns:p14="http://schemas.microsoft.com/office/powerpoint/2010/main" val="3250107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16</a:t>
            </a:fld>
            <a:endParaRPr lang="vi-VN" dirty="0"/>
          </a:p>
        </p:txBody>
      </p:sp>
    </p:spTree>
    <p:extLst>
      <p:ext uri="{BB962C8B-B14F-4D97-AF65-F5344CB8AC3E}">
        <p14:creationId xmlns:p14="http://schemas.microsoft.com/office/powerpoint/2010/main" val="3628097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17</a:t>
            </a:fld>
            <a:endParaRPr lang="vi-VN" dirty="0"/>
          </a:p>
        </p:txBody>
      </p:sp>
    </p:spTree>
    <p:extLst>
      <p:ext uri="{BB962C8B-B14F-4D97-AF65-F5344CB8AC3E}">
        <p14:creationId xmlns:p14="http://schemas.microsoft.com/office/powerpoint/2010/main" val="1506595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18</a:t>
            </a:fld>
            <a:endParaRPr lang="vi-VN" dirty="0"/>
          </a:p>
        </p:txBody>
      </p:sp>
    </p:spTree>
    <p:extLst>
      <p:ext uri="{BB962C8B-B14F-4D97-AF65-F5344CB8AC3E}">
        <p14:creationId xmlns:p14="http://schemas.microsoft.com/office/powerpoint/2010/main" val="3030435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19</a:t>
            </a:fld>
            <a:endParaRPr lang="vi-VN" dirty="0"/>
          </a:p>
        </p:txBody>
      </p:sp>
    </p:spTree>
    <p:extLst>
      <p:ext uri="{BB962C8B-B14F-4D97-AF65-F5344CB8AC3E}">
        <p14:creationId xmlns:p14="http://schemas.microsoft.com/office/powerpoint/2010/main" val="181049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a:t>
            </a:fld>
            <a:endParaRPr lang="vi-VN" dirty="0"/>
          </a:p>
        </p:txBody>
      </p:sp>
    </p:spTree>
    <p:extLst>
      <p:ext uri="{BB962C8B-B14F-4D97-AF65-F5344CB8AC3E}">
        <p14:creationId xmlns:p14="http://schemas.microsoft.com/office/powerpoint/2010/main" val="3056147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20</a:t>
            </a:fld>
            <a:endParaRPr lang="vi-VN" dirty="0"/>
          </a:p>
        </p:txBody>
      </p:sp>
    </p:spTree>
    <p:extLst>
      <p:ext uri="{BB962C8B-B14F-4D97-AF65-F5344CB8AC3E}">
        <p14:creationId xmlns:p14="http://schemas.microsoft.com/office/powerpoint/2010/main" val="90779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21</a:t>
            </a:fld>
            <a:endParaRPr lang="vi-VN" dirty="0"/>
          </a:p>
        </p:txBody>
      </p:sp>
    </p:spTree>
    <p:extLst>
      <p:ext uri="{BB962C8B-B14F-4D97-AF65-F5344CB8AC3E}">
        <p14:creationId xmlns:p14="http://schemas.microsoft.com/office/powerpoint/2010/main" val="3769292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22</a:t>
            </a:fld>
            <a:endParaRPr lang="vi-VN" dirty="0"/>
          </a:p>
        </p:txBody>
      </p:sp>
    </p:spTree>
    <p:extLst>
      <p:ext uri="{BB962C8B-B14F-4D97-AF65-F5344CB8AC3E}">
        <p14:creationId xmlns:p14="http://schemas.microsoft.com/office/powerpoint/2010/main" val="270461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23</a:t>
            </a:fld>
            <a:endParaRPr lang="vi-VN" dirty="0"/>
          </a:p>
        </p:txBody>
      </p:sp>
    </p:spTree>
    <p:extLst>
      <p:ext uri="{BB962C8B-B14F-4D97-AF65-F5344CB8AC3E}">
        <p14:creationId xmlns:p14="http://schemas.microsoft.com/office/powerpoint/2010/main" val="2762526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24</a:t>
            </a:fld>
            <a:endParaRPr lang="vi-VN" dirty="0"/>
          </a:p>
        </p:txBody>
      </p:sp>
    </p:spTree>
    <p:extLst>
      <p:ext uri="{BB962C8B-B14F-4D97-AF65-F5344CB8AC3E}">
        <p14:creationId xmlns:p14="http://schemas.microsoft.com/office/powerpoint/2010/main" val="2089125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25</a:t>
            </a:fld>
            <a:endParaRPr lang="vi-VN" dirty="0"/>
          </a:p>
        </p:txBody>
      </p:sp>
    </p:spTree>
    <p:extLst>
      <p:ext uri="{BB962C8B-B14F-4D97-AF65-F5344CB8AC3E}">
        <p14:creationId xmlns:p14="http://schemas.microsoft.com/office/powerpoint/2010/main" val="4179180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26</a:t>
            </a:fld>
            <a:endParaRPr lang="vi-VN" dirty="0"/>
          </a:p>
        </p:txBody>
      </p:sp>
    </p:spTree>
    <p:extLst>
      <p:ext uri="{BB962C8B-B14F-4D97-AF65-F5344CB8AC3E}">
        <p14:creationId xmlns:p14="http://schemas.microsoft.com/office/powerpoint/2010/main" val="3527550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27</a:t>
            </a:fld>
            <a:endParaRPr lang="vi-VN" dirty="0"/>
          </a:p>
        </p:txBody>
      </p:sp>
    </p:spTree>
    <p:extLst>
      <p:ext uri="{BB962C8B-B14F-4D97-AF65-F5344CB8AC3E}">
        <p14:creationId xmlns:p14="http://schemas.microsoft.com/office/powerpoint/2010/main" val="392905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28</a:t>
            </a:fld>
            <a:endParaRPr lang="vi-VN" dirty="0"/>
          </a:p>
        </p:txBody>
      </p:sp>
    </p:spTree>
    <p:extLst>
      <p:ext uri="{BB962C8B-B14F-4D97-AF65-F5344CB8AC3E}">
        <p14:creationId xmlns:p14="http://schemas.microsoft.com/office/powerpoint/2010/main" val="534249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29</a:t>
            </a:fld>
            <a:endParaRPr lang="vi-VN" dirty="0"/>
          </a:p>
        </p:txBody>
      </p:sp>
    </p:spTree>
    <p:extLst>
      <p:ext uri="{BB962C8B-B14F-4D97-AF65-F5344CB8AC3E}">
        <p14:creationId xmlns:p14="http://schemas.microsoft.com/office/powerpoint/2010/main" val="317122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a:t>
            </a:fld>
            <a:endParaRPr lang="vi-VN" dirty="0"/>
          </a:p>
        </p:txBody>
      </p:sp>
    </p:spTree>
    <p:extLst>
      <p:ext uri="{BB962C8B-B14F-4D97-AF65-F5344CB8AC3E}">
        <p14:creationId xmlns:p14="http://schemas.microsoft.com/office/powerpoint/2010/main" val="3320391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30</a:t>
            </a:fld>
            <a:endParaRPr lang="vi-VN" dirty="0"/>
          </a:p>
        </p:txBody>
      </p:sp>
    </p:spTree>
    <p:extLst>
      <p:ext uri="{BB962C8B-B14F-4D97-AF65-F5344CB8AC3E}">
        <p14:creationId xmlns:p14="http://schemas.microsoft.com/office/powerpoint/2010/main" val="2905148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31</a:t>
            </a:fld>
            <a:endParaRPr lang="vi-VN" dirty="0"/>
          </a:p>
        </p:txBody>
      </p:sp>
    </p:spTree>
    <p:extLst>
      <p:ext uri="{BB962C8B-B14F-4D97-AF65-F5344CB8AC3E}">
        <p14:creationId xmlns:p14="http://schemas.microsoft.com/office/powerpoint/2010/main" val="4129972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32</a:t>
            </a:fld>
            <a:endParaRPr lang="vi-VN" dirty="0"/>
          </a:p>
        </p:txBody>
      </p:sp>
    </p:spTree>
    <p:extLst>
      <p:ext uri="{BB962C8B-B14F-4D97-AF65-F5344CB8AC3E}">
        <p14:creationId xmlns:p14="http://schemas.microsoft.com/office/powerpoint/2010/main" val="511974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33</a:t>
            </a:fld>
            <a:endParaRPr lang="vi-VN" dirty="0"/>
          </a:p>
        </p:txBody>
      </p:sp>
    </p:spTree>
    <p:extLst>
      <p:ext uri="{BB962C8B-B14F-4D97-AF65-F5344CB8AC3E}">
        <p14:creationId xmlns:p14="http://schemas.microsoft.com/office/powerpoint/2010/main" val="3373352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34</a:t>
            </a:fld>
            <a:endParaRPr lang="vi-VN" dirty="0"/>
          </a:p>
        </p:txBody>
      </p:sp>
    </p:spTree>
    <p:extLst>
      <p:ext uri="{BB962C8B-B14F-4D97-AF65-F5344CB8AC3E}">
        <p14:creationId xmlns:p14="http://schemas.microsoft.com/office/powerpoint/2010/main" val="2504256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35</a:t>
            </a:fld>
            <a:endParaRPr lang="vi-VN" dirty="0"/>
          </a:p>
        </p:txBody>
      </p:sp>
    </p:spTree>
    <p:extLst>
      <p:ext uri="{BB962C8B-B14F-4D97-AF65-F5344CB8AC3E}">
        <p14:creationId xmlns:p14="http://schemas.microsoft.com/office/powerpoint/2010/main" val="3125798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36</a:t>
            </a:fld>
            <a:endParaRPr lang="vi-VN" dirty="0"/>
          </a:p>
        </p:txBody>
      </p:sp>
    </p:spTree>
    <p:extLst>
      <p:ext uri="{BB962C8B-B14F-4D97-AF65-F5344CB8AC3E}">
        <p14:creationId xmlns:p14="http://schemas.microsoft.com/office/powerpoint/2010/main" val="3275395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37</a:t>
            </a:fld>
            <a:endParaRPr lang="vi-VN" dirty="0"/>
          </a:p>
        </p:txBody>
      </p:sp>
    </p:spTree>
    <p:extLst>
      <p:ext uri="{BB962C8B-B14F-4D97-AF65-F5344CB8AC3E}">
        <p14:creationId xmlns:p14="http://schemas.microsoft.com/office/powerpoint/2010/main" val="4007769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38</a:t>
            </a:fld>
            <a:endParaRPr lang="vi-VN" dirty="0"/>
          </a:p>
        </p:txBody>
      </p:sp>
    </p:spTree>
    <p:extLst>
      <p:ext uri="{BB962C8B-B14F-4D97-AF65-F5344CB8AC3E}">
        <p14:creationId xmlns:p14="http://schemas.microsoft.com/office/powerpoint/2010/main" val="361215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b="0" i="0" u="none" strike="noStrike" baseline="0">
              <a:solidFill>
                <a:srgbClr val="0000FF"/>
              </a:solidFill>
              <a:hlinkClick r:id="rId3"/>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4</a:t>
            </a:fld>
            <a:endParaRPr lang="vi-VN" dirty="0"/>
          </a:p>
        </p:txBody>
      </p:sp>
    </p:spTree>
    <p:extLst>
      <p:ext uri="{BB962C8B-B14F-4D97-AF65-F5344CB8AC3E}">
        <p14:creationId xmlns:p14="http://schemas.microsoft.com/office/powerpoint/2010/main" val="370347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b="0" i="0" u="none" strike="noStrike" baseline="0">
              <a:solidFill>
                <a:srgbClr val="0000FF"/>
              </a:solidFill>
              <a:hlinkClick r:id="rId3"/>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5</a:t>
            </a:fld>
            <a:endParaRPr lang="vi-VN" dirty="0"/>
          </a:p>
        </p:txBody>
      </p:sp>
    </p:spTree>
    <p:extLst>
      <p:ext uri="{BB962C8B-B14F-4D97-AF65-F5344CB8AC3E}">
        <p14:creationId xmlns:p14="http://schemas.microsoft.com/office/powerpoint/2010/main" val="11331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b="0" i="0" u="none" strike="noStrike" baseline="0">
              <a:solidFill>
                <a:srgbClr val="0000FF"/>
              </a:solidFill>
              <a:hlinkClick r:id="rId3"/>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6</a:t>
            </a:fld>
            <a:endParaRPr lang="vi-VN" dirty="0"/>
          </a:p>
        </p:txBody>
      </p:sp>
    </p:spTree>
    <p:extLst>
      <p:ext uri="{BB962C8B-B14F-4D97-AF65-F5344CB8AC3E}">
        <p14:creationId xmlns:p14="http://schemas.microsoft.com/office/powerpoint/2010/main" val="12358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7</a:t>
            </a:fld>
            <a:endParaRPr lang="vi-VN" dirty="0"/>
          </a:p>
        </p:txBody>
      </p:sp>
    </p:spTree>
    <p:extLst>
      <p:ext uri="{BB962C8B-B14F-4D97-AF65-F5344CB8AC3E}">
        <p14:creationId xmlns:p14="http://schemas.microsoft.com/office/powerpoint/2010/main" val="128042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8</a:t>
            </a:fld>
            <a:endParaRPr lang="vi-VN" dirty="0"/>
          </a:p>
        </p:txBody>
      </p:sp>
    </p:spTree>
    <p:extLst>
      <p:ext uri="{BB962C8B-B14F-4D97-AF65-F5344CB8AC3E}">
        <p14:creationId xmlns:p14="http://schemas.microsoft.com/office/powerpoint/2010/main" val="229893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9</a:t>
            </a:fld>
            <a:endParaRPr lang="vi-VN" dirty="0"/>
          </a:p>
        </p:txBody>
      </p:sp>
    </p:spTree>
    <p:extLst>
      <p:ext uri="{BB962C8B-B14F-4D97-AF65-F5344CB8AC3E}">
        <p14:creationId xmlns:p14="http://schemas.microsoft.com/office/powerpoint/2010/main" val="3577278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1"/>
            <a:ext cx="23044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5936" y="1122363"/>
            <a:ext cx="8789286" cy="2387600"/>
          </a:xfrm>
        </p:spPr>
        <p:txBody>
          <a:bodyPr anchor="b">
            <a:normAutofit/>
          </a:bodyPr>
          <a:lstStyle>
            <a:lvl1pPr algn="l">
              <a:defRPr sz="4799"/>
            </a:lvl1pPr>
          </a:lstStyle>
          <a:p>
            <a:r>
              <a:rPr lang="en-US"/>
              <a:t>Click to edit Master title style</a:t>
            </a:r>
            <a:endParaRPr lang="en-US" dirty="0"/>
          </a:p>
        </p:txBody>
      </p:sp>
      <p:sp>
        <p:nvSpPr>
          <p:cNvPr id="3" name="Subtitle 2"/>
          <p:cNvSpPr>
            <a:spLocks noGrp="1"/>
          </p:cNvSpPr>
          <p:nvPr>
            <p:ph type="subTitle" idx="1"/>
          </p:nvPr>
        </p:nvSpPr>
        <p:spPr>
          <a:xfrm>
            <a:off x="1875936" y="3602038"/>
            <a:ext cx="8789286" cy="1655762"/>
          </a:xfrm>
        </p:spPr>
        <p:txBody>
          <a:bodyPr>
            <a:normAutofit/>
          </a:bodyPr>
          <a:lstStyle>
            <a:lvl1pPr marL="0" indent="0" algn="l">
              <a:buNone/>
              <a:defRPr sz="1999" cap="all"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5668" y="5410202"/>
            <a:ext cx="2742486" cy="365125"/>
          </a:xfrm>
        </p:spPr>
        <p:txBody>
          <a:bodyPr/>
          <a:lstStyle/>
          <a:p>
            <a:fld id="{81DF1069-32CD-4216-BC9E-C4866D87C236}" type="datetime1">
              <a:rPr lang="vi-VN" smtClean="0"/>
              <a:pPr/>
              <a:t>19/06/2024</a:t>
            </a:fld>
            <a:endParaRPr lang="vi-VN" dirty="0"/>
          </a:p>
        </p:txBody>
      </p:sp>
      <p:sp>
        <p:nvSpPr>
          <p:cNvPr id="5" name="Footer Placeholder 4"/>
          <p:cNvSpPr>
            <a:spLocks noGrp="1"/>
          </p:cNvSpPr>
          <p:nvPr>
            <p:ph type="ftr" sz="quarter" idx="11"/>
          </p:nvPr>
        </p:nvSpPr>
        <p:spPr>
          <a:xfrm>
            <a:off x="1875936" y="5410202"/>
            <a:ext cx="5123551" cy="365125"/>
          </a:xfrm>
        </p:spPr>
        <p:txBody>
          <a:bodyPr/>
          <a:lstStyle/>
          <a:p>
            <a:pPr rtl="0"/>
            <a:endParaRPr lang="vi-VN" noProof="0" dirty="0"/>
          </a:p>
        </p:txBody>
      </p:sp>
      <p:sp>
        <p:nvSpPr>
          <p:cNvPr id="6" name="Slide Number Placeholder 5"/>
          <p:cNvSpPr>
            <a:spLocks noGrp="1"/>
          </p:cNvSpPr>
          <p:nvPr>
            <p:ph type="sldNum" sz="quarter" idx="12"/>
          </p:nvPr>
        </p:nvSpPr>
        <p:spPr>
          <a:xfrm>
            <a:off x="9894334" y="5410200"/>
            <a:ext cx="770888" cy="365125"/>
          </a:xfrm>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12079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3" y="4304665"/>
            <a:ext cx="9909774" cy="819355"/>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114" y="606426"/>
            <a:ext cx="9909773"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199"/>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067" y="5124020"/>
            <a:ext cx="9908278" cy="682472"/>
          </a:xfrm>
        </p:spPr>
        <p:txBody>
          <a:bodyP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19/06/2024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59195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59" y="609600"/>
            <a:ext cx="9903375" cy="3429000"/>
          </a:xfrm>
        </p:spPr>
        <p:txBody>
          <a:bodyPr anchor="ctr">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113" y="4419600"/>
            <a:ext cx="9901880" cy="1371599"/>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19/06/2024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39797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748429"/>
          </a:xfrm>
        </p:spPr>
        <p:txBody>
          <a:bodyPr anchor="ctr">
            <a:normAutofit/>
          </a:bodyPr>
          <a:lstStyle>
            <a:lvl1pPr>
              <a:defRPr sz="3599"/>
            </a:lvl1pPr>
          </a:lstStyle>
          <a:p>
            <a:r>
              <a:rPr lang="en-US"/>
              <a:t>Click to edit Master title style</a:t>
            </a:r>
            <a:endParaRPr lang="en-US" dirty="0"/>
          </a:p>
        </p:txBody>
      </p:sp>
      <p:sp>
        <p:nvSpPr>
          <p:cNvPr id="12" name="Text Placeholder 3"/>
          <p:cNvSpPr>
            <a:spLocks noGrp="1"/>
          </p:cNvSpPr>
          <p:nvPr>
            <p:ph type="body" sz="half" idx="13"/>
          </p:nvPr>
        </p:nvSpPr>
        <p:spPr>
          <a:xfrm>
            <a:off x="1720196" y="3365557"/>
            <a:ext cx="8750020"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114" y="4309919"/>
            <a:ext cx="9903422" cy="1489496"/>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19/06/2024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
        <p:nvSpPr>
          <p:cNvPr id="60" name="TextBox 59"/>
          <p:cNvSpPr txBox="1"/>
          <p:nvPr/>
        </p:nvSpPr>
        <p:spPr>
          <a:xfrm>
            <a:off x="903277" y="73239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61" name="TextBox 60"/>
          <p:cNvSpPr txBox="1"/>
          <p:nvPr/>
        </p:nvSpPr>
        <p:spPr>
          <a:xfrm>
            <a:off x="10534626" y="2764972"/>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75129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113" y="2134042"/>
            <a:ext cx="9903421" cy="2511835"/>
          </a:xfrm>
        </p:spPr>
        <p:txBody>
          <a:bodyPr anchor="b">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067" y="4657655"/>
            <a:ext cx="9901926" cy="1140644"/>
          </a:xfrm>
        </p:spPr>
        <p:txBody>
          <a:bodyPr anchor="t">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19/06/2024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248383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116" y="609600"/>
            <a:ext cx="990341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113" y="2674463"/>
            <a:ext cx="319606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625" y="3360263"/>
            <a:ext cx="3207899"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3591" y="2677635"/>
            <a:ext cx="318355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3040" y="3363435"/>
            <a:ext cx="3194998"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0397" y="2674463"/>
            <a:ext cx="319413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0397" y="3360263"/>
            <a:ext cx="3194136"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19/06/2024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8450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114" y="609600"/>
            <a:ext cx="990341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116" y="4404596"/>
            <a:ext cx="3194408"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116" y="2666998"/>
            <a:ext cx="3194408"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116" y="4980859"/>
            <a:ext cx="3194408" cy="81784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7884" y="4404596"/>
            <a:ext cx="3199567"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7884" y="2666998"/>
            <a:ext cx="319810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6424" y="4980857"/>
            <a:ext cx="3199567" cy="81034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0523" y="4404595"/>
            <a:ext cx="3189910"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0398" y="2666998"/>
            <a:ext cx="319413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0397" y="4980855"/>
            <a:ext cx="3194136" cy="810345"/>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19/06/2024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51954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19/06/2024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3105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0046" y="609600"/>
            <a:ext cx="2004489"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113" y="609600"/>
            <a:ext cx="7746572"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19/06/2024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83001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19/06/2024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84211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114" y="1419227"/>
            <a:ext cx="9903420" cy="2852737"/>
          </a:xfrm>
        </p:spPr>
        <p:txBody>
          <a:bodyPr anchor="b">
            <a:normAutofit/>
          </a:bodyPr>
          <a:lstStyle>
            <a:lvl1pPr>
              <a:defRPr sz="3599"/>
            </a:lvl1pPr>
          </a:lstStyle>
          <a:p>
            <a:r>
              <a:rPr lang="en-US"/>
              <a:t>Click to edit Master title style</a:t>
            </a:r>
            <a:endParaRPr lang="en-US" dirty="0"/>
          </a:p>
        </p:txBody>
      </p:sp>
      <p:sp>
        <p:nvSpPr>
          <p:cNvPr id="3" name="Text Placeholder 2"/>
          <p:cNvSpPr>
            <a:spLocks noGrp="1"/>
          </p:cNvSpPr>
          <p:nvPr>
            <p:ph type="body" idx="1"/>
          </p:nvPr>
        </p:nvSpPr>
        <p:spPr>
          <a:xfrm>
            <a:off x="1141114" y="4424362"/>
            <a:ext cx="9903420" cy="1374776"/>
          </a:xfrm>
        </p:spPr>
        <p:txBody>
          <a:bodyPr>
            <a:normAutofit/>
          </a:bodyPr>
          <a:lstStyle>
            <a:lvl1pPr marL="0" indent="0">
              <a:buNone/>
              <a:defRPr sz="1799" cap="all" baseline="0">
                <a:solidFill>
                  <a:schemeClr val="tx1">
                    <a:tint val="75000"/>
                  </a:schemeClr>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DF1069-32CD-4216-BC9E-C4866D87C236}" type="datetime1">
              <a:rPr lang="vi-VN" smtClean="0"/>
              <a:pPr/>
              <a:t>19/06/2024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5720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113" y="2249486"/>
            <a:ext cx="487711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3" y="2249486"/>
            <a:ext cx="487394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DF1069-32CD-4216-BC9E-C4866D87C236}" type="datetime1">
              <a:rPr lang="vi-VN" smtClean="0"/>
              <a:pPr/>
              <a:t>19/06/2024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5041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114" y="619127"/>
            <a:ext cx="990342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69663" y="2249486"/>
            <a:ext cx="464857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113" y="3073398"/>
            <a:ext cx="487712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9141" y="2249485"/>
            <a:ext cx="464539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3073398"/>
            <a:ext cx="487394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DF1069-32CD-4216-BC9E-C4866D87C236}" type="datetime1">
              <a:rPr lang="vi-VN" smtClean="0"/>
              <a:pPr/>
              <a:t>19/06/2024</a:t>
            </a:fld>
            <a:endParaRPr lang="vi-VN" dirty="0"/>
          </a:p>
        </p:txBody>
      </p:sp>
      <p:sp>
        <p:nvSpPr>
          <p:cNvPr id="8" name="Footer Placeholder 7"/>
          <p:cNvSpPr>
            <a:spLocks noGrp="1"/>
          </p:cNvSpPr>
          <p:nvPr>
            <p:ph type="ftr" sz="quarter" idx="11"/>
          </p:nvPr>
        </p:nvSpPr>
        <p:spPr/>
        <p:txBody>
          <a:bodyPr/>
          <a:lstStyle/>
          <a:p>
            <a:pPr rtl="0"/>
            <a:endParaRPr lang="vi-VN" noProof="0" dirty="0"/>
          </a:p>
        </p:txBody>
      </p:sp>
      <p:sp>
        <p:nvSpPr>
          <p:cNvPr id="9" name="Slide Number Placeholder 8"/>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1596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DF1069-32CD-4216-BC9E-C4866D87C236}" type="datetime1">
              <a:rPr lang="vi-VN" smtClean="0"/>
              <a:pPr/>
              <a:t>19/06/2024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3179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1069-32CD-4216-BC9E-C4866D87C236}" type="datetime1">
              <a:rPr lang="vi-VN" smtClean="0"/>
              <a:pPr/>
              <a:t>19/06/2024</a:t>
            </a:fld>
            <a:endParaRPr lang="vi-VN" dirty="0"/>
          </a:p>
        </p:txBody>
      </p:sp>
      <p:sp>
        <p:nvSpPr>
          <p:cNvPr id="3" name="Footer Placeholder 2"/>
          <p:cNvSpPr>
            <a:spLocks noGrp="1"/>
          </p:cNvSpPr>
          <p:nvPr>
            <p:ph type="ftr" sz="quarter" idx="11"/>
          </p:nvPr>
        </p:nvSpPr>
        <p:spPr/>
        <p:txBody>
          <a:bodyPr/>
          <a:lstStyle/>
          <a:p>
            <a:pPr rtl="0"/>
            <a:endParaRPr lang="vi-VN" noProof="0" dirty="0"/>
          </a:p>
        </p:txBody>
      </p:sp>
      <p:sp>
        <p:nvSpPr>
          <p:cNvPr id="4" name="Slide Number Placeholder 3"/>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147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407" y="609601"/>
            <a:ext cx="3855033" cy="1639884"/>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54858" y="592666"/>
            <a:ext cx="5889675"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407" y="2249486"/>
            <a:ext cx="3855033"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19/06/2024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8496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6" y="609600"/>
            <a:ext cx="5932963" cy="163988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378799" y="609602"/>
            <a:ext cx="3665735"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141113" y="2249486"/>
            <a:ext cx="5932966"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19/06/2024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09896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4" y="1"/>
            <a:ext cx="12050749"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116" y="618518"/>
            <a:ext cx="990341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115" y="2249487"/>
            <a:ext cx="990341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4979" y="5883277"/>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DF1069-32CD-4216-BC9E-C4866D87C236}" type="datetime1">
              <a:rPr lang="vi-VN" smtClean="0"/>
              <a:pPr/>
              <a:t>19/06/2024</a:t>
            </a:fld>
            <a:endParaRPr lang="vi-VN" dirty="0"/>
          </a:p>
        </p:txBody>
      </p:sp>
      <p:sp>
        <p:nvSpPr>
          <p:cNvPr id="5" name="Footer Placeholder 4"/>
          <p:cNvSpPr>
            <a:spLocks noGrp="1"/>
          </p:cNvSpPr>
          <p:nvPr>
            <p:ph type="ftr" sz="quarter" idx="3"/>
          </p:nvPr>
        </p:nvSpPr>
        <p:spPr>
          <a:xfrm>
            <a:off x="1141114" y="5883276"/>
            <a:ext cx="6237684"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vi-VN" noProof="0" dirty="0"/>
          </a:p>
        </p:txBody>
      </p:sp>
      <p:sp>
        <p:nvSpPr>
          <p:cNvPr id="6" name="Slide Number Placeholder 5"/>
          <p:cNvSpPr>
            <a:spLocks noGrp="1"/>
          </p:cNvSpPr>
          <p:nvPr>
            <p:ph type="sldNum" sz="quarter" idx="4"/>
          </p:nvPr>
        </p:nvSpPr>
        <p:spPr>
          <a:xfrm>
            <a:off x="10273645" y="5883275"/>
            <a:ext cx="770888"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1975605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p:titleStyle>
    <p:bodyStyle>
      <a:lvl1pPr marL="228531" indent="-228531" algn="l" defTabSz="914126" rtl="0" eaLnBrk="1" latinLnBrk="0" hangingPunct="1">
        <a:lnSpc>
          <a:spcPct val="120000"/>
        </a:lnSpc>
        <a:spcBef>
          <a:spcPts val="1000"/>
        </a:spcBef>
        <a:buSzPct val="125000"/>
        <a:buFont typeface="Arial" panose="020B0604020202020204" pitchFamily="34" charset="0"/>
        <a:buChar char="•"/>
        <a:defRPr sz="2399" kern="1200">
          <a:solidFill>
            <a:schemeClr val="tx1"/>
          </a:solidFill>
          <a:latin typeface="+mn-lt"/>
          <a:ea typeface="+mn-ea"/>
          <a:cs typeface="+mn-cs"/>
        </a:defRPr>
      </a:lvl1pPr>
      <a:lvl2pPr marL="685594" indent="-228531" algn="l" defTabSz="914126" rtl="0" eaLnBrk="1" latinLnBrk="0" hangingPunct="1">
        <a:lnSpc>
          <a:spcPct val="120000"/>
        </a:lnSpc>
        <a:spcBef>
          <a:spcPts val="500"/>
        </a:spcBef>
        <a:buSzPct val="125000"/>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120000"/>
        </a:lnSpc>
        <a:spcBef>
          <a:spcPts val="500"/>
        </a:spcBef>
        <a:buSzPct val="125000"/>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fontScale="90000"/>
          </a:bodyPr>
          <a:lstStyle/>
          <a:p>
            <a:r>
              <a:rPr lang="en-US"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T</a:t>
            </a:r>
            <a:r>
              <a:rPr lang="vi-VN"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ôn Vinh Đức Chúa Trời</a:t>
            </a:r>
            <a:endParaRPr lang="vi-VN" sz="66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4" name="Picture 3" descr="A blue cross and white doves on a black background&#10;&#10;Description automatically generated">
            <a:extLst>
              <a:ext uri="{FF2B5EF4-FFF2-40B4-BE49-F238E27FC236}">
                <a16:creationId xmlns:a16="http://schemas.microsoft.com/office/drawing/2014/main" id="{93886682-1E60-9597-0DFB-8481345B5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76097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3" y="152400"/>
            <a:ext cx="7654613" cy="6205267"/>
          </a:xfrm>
        </p:spPr>
        <p:txBody>
          <a:bodyPr>
            <a:noAutofit/>
          </a:bodyPr>
          <a:lstStyle/>
          <a:p>
            <a:pPr marL="0" marR="0">
              <a:lnSpc>
                <a:spcPct val="115000"/>
              </a:lnSpc>
              <a:spcBef>
                <a:spcPts val="0"/>
              </a:spcBef>
              <a:spcAft>
                <a:spcPts val="800"/>
              </a:spcAft>
            </a:pPr>
            <a:r>
              <a:rPr lang="en-US" sz="2800" b="1" kern="100">
                <a:effectLst/>
                <a:latin typeface="Arial" panose="020B0604020202020204" pitchFamily="34" charset="0"/>
                <a:ea typeface="Arial" panose="020B0604020202020204" pitchFamily="34" charset="0"/>
                <a:cs typeface="Times New Roman" panose="02020603050405020304" pitchFamily="18" charset="0"/>
              </a:rPr>
              <a:t>Ba đoạn trong Công vụ liên tục sử dụng ngôi thứ nhất số nhiều “chúng tôi” khi mô tả hành động</a:t>
            </a:r>
            <a:r>
              <a:rPr lang="en-US" sz="2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en-US" sz="2800" b="1" kern="100">
                <a:effectLst/>
                <a:latin typeface="Arial" panose="020B0604020202020204" pitchFamily="34" charset="0"/>
                <a:ea typeface="Arial" panose="020B0604020202020204" pitchFamily="34" charset="0"/>
                <a:cs typeface="Times New Roman" panose="02020603050405020304" pitchFamily="18" charset="0"/>
              </a:rPr>
              <a:t>Bằng quá trình loại bỏ này, chỉ còn lại Lu-ca và Tít là có khả năng viết Công vụ</a:t>
            </a:r>
            <a:r>
              <a:rPr lang="en-US" sz="2800" kern="100">
                <a:effectLst/>
                <a:latin typeface="Arial" panose="020B0604020202020204" pitchFamily="34" charset="0"/>
                <a:ea typeface="Arial" panose="020B0604020202020204" pitchFamily="34" charset="0"/>
                <a:cs typeface="Times New Roman" panose="02020603050405020304" pitchFamily="18" charset="0"/>
              </a:rPr>
              <a:t>. Không ai khẳng định rằng Tít đã viết Công vụ, nhưng hội thánh đầu tiên nhất trí đặt tên cho Lu-ca.</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111045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152400"/>
            <a:ext cx="6659110" cy="6205267"/>
          </a:xfrm>
        </p:spPr>
        <p:txBody>
          <a:bodyPr>
            <a:noAutofit/>
          </a:bodyPr>
          <a:lstStyle/>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Phao lô gọi Luca là “thầy thuốc rất yêu dấu” (Col 4:14), và dường như Phúc Âm thứ ba quan tâm đến bệnh tật và sự chữa lành. </a:t>
            </a: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Mác nói rằng mẹ vợ của Phi-e-rơ bị sốt (1:30), nhưng Lu-ca lưu ý rằng đó là “cơn sốt cao” (Gk. megalo; 4:38). </a:t>
            </a: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Mác nói rằng một người đàn ông mắc “bệnh ngoài da nghiêm trọng” (1:40), nhưng Lu-ca nói thêm rằng căn bệnh này “khắp khắp người ông” (5:12). </a:t>
            </a: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Mác kể về một người bị liệt tay (3:1), nhưng Lu-ca nhận thấy tay phải của ông bị liệt (6:6). </a:t>
            </a: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Mác thuật lại rằng Phi-e-rơ đã cắt tai một người (14:47), nhưng chỉ Luca nói thêm rằng Chúa Giê-su đã chạm vào tai ông và chữa lành cho ông (22:51). </a:t>
            </a: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Lu-ca có </a:t>
            </a:r>
            <a:r>
              <a:rPr lang="en-US" sz="2000" b="1" kern="100">
                <a:effectLst/>
                <a:latin typeface="Arial" panose="020B0604020202020204" pitchFamily="34" charset="0"/>
                <a:ea typeface="Arial" panose="020B0604020202020204" pitchFamily="34" charset="0"/>
                <a:cs typeface="Times New Roman" panose="02020603050405020304" pitchFamily="18" charset="0"/>
              </a:rPr>
              <a:t>năm sự chữa lành trong câu chuyện của ông mà cả Ma-thi-ơ và Mác đều không đề cập đến</a:t>
            </a:r>
            <a:r>
              <a:rPr lang="en-US" sz="2000" kern="100">
                <a:effectLst/>
                <a:latin typeface="Arial" panose="020B0604020202020204" pitchFamily="34" charset="0"/>
                <a:ea typeface="Arial" panose="020B0604020202020204" pitchFamily="34" charset="0"/>
                <a:cs typeface="Times New Roman" panose="02020603050405020304" pitchFamily="18" charset="0"/>
              </a:rPr>
              <a:t>. </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184646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01135" y="1134681"/>
            <a:ext cx="3194568" cy="4255025"/>
          </a:xfrm>
        </p:spPr>
        <p:txBody>
          <a:bodyPr>
            <a:normAutofit/>
          </a:bodyPr>
          <a:lstStyle/>
          <a:p>
            <a:r>
              <a:rPr lang="vi-VN">
                <a:solidFill>
                  <a:srgbClr val="FFFFFF"/>
                </a:solidFill>
              </a:rPr>
              <a:t>II. NGƯỜI NHẬN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99721" y="152400"/>
            <a:ext cx="7740315" cy="6205267"/>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Người nhận GosPel của Luca là “</a:t>
            </a:r>
            <a:r>
              <a:rPr lang="en-US" sz="2400" b="1" kern="100">
                <a:effectLst/>
                <a:latin typeface="Arial" panose="020B0604020202020204" pitchFamily="34" charset="0"/>
                <a:ea typeface="Arial" panose="020B0604020202020204" pitchFamily="34" charset="0"/>
                <a:cs typeface="Times New Roman" panose="02020603050405020304" pitchFamily="18" charset="0"/>
              </a:rPr>
              <a:t>Theophilus</a:t>
            </a:r>
            <a:r>
              <a:rPr lang="en-US" sz="2400" kern="100">
                <a:effectLst/>
                <a:latin typeface="Arial" panose="020B0604020202020204" pitchFamily="34" charset="0"/>
                <a:ea typeface="Arial" panose="020B0604020202020204" pitchFamily="34" charset="0"/>
                <a:cs typeface="Times New Roman" panose="02020603050405020304" pitchFamily="18" charset="0"/>
              </a:rPr>
              <a:t> đáng kính nhất” (Lu-ca 1:3).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Lu-ca cẩn thận sắp xếp thông điệp của mình theo những cách có thể thu hút Theophilus và những độc giả người ngoại khác. </a:t>
            </a:r>
          </a:p>
          <a:p>
            <a:pPr marL="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Trong khi Mác trích dẫn Chúa Giê-su bằng cụm từ </a:t>
            </a:r>
            <a:r>
              <a:rPr lang="en-US" sz="2400" b="1" kern="100">
                <a:effectLst/>
                <a:latin typeface="Arial" panose="020B0604020202020204" pitchFamily="34" charset="0"/>
                <a:ea typeface="Arial" panose="020B0604020202020204" pitchFamily="34" charset="0"/>
                <a:cs typeface="Times New Roman" panose="02020603050405020304" pitchFamily="18" charset="0"/>
              </a:rPr>
              <a:t>tiếng Semit </a:t>
            </a:r>
            <a:r>
              <a:rPr lang="vi-VN" sz="2400" b="1" kern="100">
                <a:latin typeface="Arial" panose="020B0604020202020204" pitchFamily="34" charset="0"/>
                <a:ea typeface="Arial" panose="020B0604020202020204" pitchFamily="34" charset="0"/>
                <a:cs typeface="Times New Roman" panose="02020603050405020304" pitchFamily="18" charset="0"/>
              </a:rPr>
              <a:t>thì </a:t>
            </a:r>
            <a:r>
              <a:rPr lang="en-US" sz="2400" kern="100">
                <a:effectLst/>
                <a:latin typeface="Arial" panose="020B0604020202020204" pitchFamily="34" charset="0"/>
                <a:ea typeface="Arial" panose="020B0604020202020204" pitchFamily="34" charset="0"/>
                <a:cs typeface="Times New Roman" panose="02020603050405020304" pitchFamily="18" charset="0"/>
              </a:rPr>
              <a:t>Luca dùng từ </a:t>
            </a:r>
            <a:r>
              <a:rPr lang="en-US" sz="2400" b="1" kern="100">
                <a:effectLst/>
                <a:latin typeface="Arial" panose="020B0604020202020204" pitchFamily="34" charset="0"/>
                <a:ea typeface="Arial" panose="020B0604020202020204" pitchFamily="34" charset="0"/>
                <a:cs typeface="Times New Roman" panose="02020603050405020304" pitchFamily="18" charset="0"/>
              </a:rPr>
              <a:t>Hy Lạp</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Lu-ca giải thích các phong tục của người Do Thái</a:t>
            </a:r>
          </a:p>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Độc giả của Luca dường như không quen thuộc với địa lý của Palestine</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a:lnSpc>
                <a:spcPct val="115000"/>
              </a:lnSpc>
              <a:spcBef>
                <a:spcPts val="0"/>
              </a:spcBef>
              <a:spcAft>
                <a:spcPts val="800"/>
              </a:spcAft>
            </a:pP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endParaRPr lang="en-US"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58923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21305" y="76200"/>
            <a:ext cx="7942525" cy="6281467"/>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Cơ hội cho Tin Mừng Luca là lúc Theophilus, và những tín hữu mới khác giống như ông, cần một câu chuyện rõ ràng về cuộc đời và chức vụ của Chúa Giêsu như một sự trợ giúp để củng cố đức tin của họ.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Một số nhà truyền giáo bảo thủ tranh luận về niên đại vào khoảng năm 60 sau Công Nguyên, còn những người khác lại cho rằng niên đại vào giữa thập niên 60 hoặc thậm chí sau năm 70. </a:t>
            </a:r>
          </a:p>
        </p:txBody>
      </p:sp>
    </p:spTree>
    <p:extLst>
      <p:ext uri="{BB962C8B-B14F-4D97-AF65-F5344CB8AC3E}">
        <p14:creationId xmlns:p14="http://schemas.microsoft.com/office/powerpoint/2010/main" val="2429164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21305" y="76200"/>
            <a:ext cx="7942525" cy="6281467"/>
          </a:xfrm>
        </p:spPr>
        <p:txBody>
          <a:bodyPr>
            <a:noAutofit/>
          </a:bodyPr>
          <a:lstStyle/>
          <a:p>
            <a:pPr marL="0" marR="0" indent="0">
              <a:lnSpc>
                <a:spcPct val="115000"/>
              </a:lnSpc>
              <a:spcBef>
                <a:spcPts val="0"/>
              </a:spcBef>
              <a:spcAft>
                <a:spcPts val="800"/>
              </a:spcAft>
              <a:buNone/>
            </a:pPr>
            <a:r>
              <a:rPr lang="en-US" sz="2400" b="1" kern="100">
                <a:effectLst/>
                <a:latin typeface="Arial" panose="020B0604020202020204" pitchFamily="34" charset="0"/>
                <a:ea typeface="Arial" panose="020B0604020202020204" pitchFamily="34" charset="0"/>
                <a:cs typeface="Times New Roman" panose="02020603050405020304" pitchFamily="18" charset="0"/>
              </a:rPr>
              <a:t>Có hai vấn đề liên quan đến quyết định này: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(1) </a:t>
            </a:r>
            <a:r>
              <a:rPr lang="en-US" sz="2400" b="1" kern="100">
                <a:effectLst/>
                <a:latin typeface="Arial" panose="020B0604020202020204" pitchFamily="34" charset="0"/>
                <a:ea typeface="Arial" panose="020B0604020202020204" pitchFamily="34" charset="0"/>
                <a:cs typeface="Times New Roman" panose="02020603050405020304" pitchFamily="18" charset="0"/>
              </a:rPr>
              <a:t>Luca có sử dụng Mác làm nguồn chính để viết tác phẩm của mình không</a:t>
            </a:r>
            <a:r>
              <a:rPr lang="en-US" sz="2400" kern="100">
                <a:effectLst/>
                <a:latin typeface="Arial" panose="020B0604020202020204" pitchFamily="34" charset="0"/>
                <a:ea typeface="Arial" panose="020B0604020202020204" pitchFamily="34" charset="0"/>
                <a:cs typeface="Times New Roman" panose="02020603050405020304" pitchFamily="18" charset="0"/>
              </a:rPr>
              <a:t>? Sách Phúc Âm? Nếu vậy thì Luca không thể được viết trước Mác.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(2) </a:t>
            </a:r>
            <a:r>
              <a:rPr lang="en-US" sz="2400" b="1" kern="100">
                <a:effectLst/>
                <a:latin typeface="Arial" panose="020B0604020202020204" pitchFamily="34" charset="0"/>
                <a:ea typeface="Arial" panose="020B0604020202020204" pitchFamily="34" charset="0"/>
                <a:cs typeface="Times New Roman" panose="02020603050405020304" pitchFamily="18" charset="0"/>
              </a:rPr>
              <a:t>Có phải Công vụ 28 để Phao-lô bị trói buộc ở La Mã vì kết quả của phiên tòa xét xử đầu tiên ở La Mã không được biết khi Công vụ được xuất bản vào năm 62 SCN</a:t>
            </a:r>
            <a:r>
              <a:rPr lang="en-US" sz="2400" kern="100">
                <a:effectLst/>
                <a:latin typeface="Arial" panose="020B0604020202020204" pitchFamily="34" charset="0"/>
                <a:ea typeface="Arial" panose="020B0604020202020204" pitchFamily="34" charset="0"/>
                <a:cs typeface="Times New Roman" panose="02020603050405020304" pitchFamily="18" charset="0"/>
              </a:rPr>
              <a:t>? Hay Luca đã cố tình kết thúc Công vụ vào thời điểm này? </a:t>
            </a:r>
            <a:r>
              <a:rPr lang="en-US" sz="2400" b="1" kern="100">
                <a:effectLst/>
                <a:latin typeface="Arial" panose="020B0604020202020204" pitchFamily="34" charset="0"/>
                <a:ea typeface="Arial" panose="020B0604020202020204" pitchFamily="34" charset="0"/>
                <a:cs typeface="Times New Roman" panose="02020603050405020304" pitchFamily="18" charset="0"/>
              </a:rPr>
              <a:t>Nếu Công vụ chỉ đơn giản là một câu chuyện về sự lan rộng của Cơ đốc giáo từ Giê-ru-sa-lem đến Rô-ma, thì chúng ta không nên mong đợi biết được kết quả cuộc xét xử Phao-lô.</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18881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76215" y="152400"/>
            <a:ext cx="7844765" cy="6281467"/>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Ý tưởng về mức độ ưu tiên của Markan là một vấn đề phức tạp. Hầu hết các học giả theo chủ nghĩa tự do và một số nhà truyền giáo đều bị thuyết phục bởi luận điểm này. Tuy nhiên, không cần thiết phải bắt Ma-thi-ơ và Lu-ca phải phục tùng và mắc nợ hình thức viết của Mác.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Việc rao giảng bằng miệng về câu chuyện Chúa Giê-su đã có một hình thức diễn đạt cố định trong nhiều thập kỷ như đã thấy trong dàn ý bài giảng của Phi-e-rơ và Phao-lô trong Công vụ 2; 10; và 13. Việc Matthew, Mark và Luke mỗi người kể về sứ vụ vĩ đại ở Galilê của Chúa Giêsu theo một thứ tự cụ thể và sử dụng một số từ vựng giống nhau </a:t>
            </a:r>
            <a:r>
              <a:rPr lang="en-US" sz="2400" b="1" kern="100">
                <a:effectLst/>
                <a:latin typeface="Arial" panose="020B0604020202020204" pitchFamily="34" charset="0"/>
                <a:ea typeface="Arial" panose="020B0604020202020204" pitchFamily="34" charset="0"/>
                <a:cs typeface="Times New Roman" panose="02020603050405020304" pitchFamily="18" charset="0"/>
              </a:rPr>
              <a:t>có thể dễ dàng được cho là do sự tồn tại rộng rãi của việc truyền đạt phúc âm bằng miệng</a:t>
            </a:r>
            <a:r>
              <a:rPr lang="en-US" sz="2400" kern="100">
                <a:effectLst/>
                <a:latin typeface="Arial" panose="020B0604020202020204" pitchFamily="34" charset="0"/>
                <a:ea typeface="Arial" panose="020B0604020202020204" pitchFamily="34" charset="0"/>
                <a:cs typeface="Times New Roman" panose="02020603050405020304" pitchFamily="18" charset="0"/>
              </a:rPr>
              <a:t>.</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Bef>
                <a:spcPts val="0"/>
              </a:spcBef>
              <a:spcAft>
                <a:spcPts val="800"/>
              </a:spcAft>
            </a:pP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74116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76215" y="152400"/>
            <a:ext cx="7844765" cy="6281467"/>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Một yếu tố khác trong việc xác định niên đại là khi Luca có thể đã gặp Theophilus và những người khác giống như ông, những người cần một câu chuyện Phúc âm như vậy. Luca đã cùng Phaolô đồng hành qua Hy Lạp và Tiểu Á trong chuyến hành trình truyền giáo thứ hai và thứ ba từ năm 50 đến năm 57 sau Công nguyên. Họ đến thăm Phi-líp, Tê-sa-lô-ni-ca, A-thên, Cô-rinh-tô, Trô-a và Ê-phê-sô. Đây là nơi những người như Theophilus được nghe phúc âm và gia nhập những hội thánh thịnh vượng này. </a:t>
            </a:r>
            <a:r>
              <a:rPr lang="en-US" sz="2400" b="1" kern="100">
                <a:effectLst/>
                <a:latin typeface="Arial" panose="020B0604020202020204" pitchFamily="34" charset="0"/>
                <a:ea typeface="Arial" panose="020B0604020202020204" pitchFamily="34" charset="0"/>
                <a:cs typeface="Times New Roman" panose="02020603050405020304" pitchFamily="18" charset="0"/>
              </a:rPr>
              <a:t>Nhu cầu đã có vào giữa những năm 50.</a:t>
            </a:r>
            <a:endParaRPr lang="vi-VN" sz="2400" b="1" kern="10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Bef>
                <a:spcPts val="0"/>
              </a:spcBef>
              <a:spcAft>
                <a:spcPts val="800"/>
              </a:spcAft>
            </a:pP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579034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THỂ LOẠI VÀ CƠ CẤU</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068653" y="76200"/>
            <a:ext cx="8139216" cy="6281467"/>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Mục đích của Lu-ca là đưa ra “một trình tự có trật tự” các sự kiện về sự ra đời, cuộc đời và cái chết hiến tế của Đấng Christ, sau đó là sự phục sinh và thăng thiên của Ngài.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Ông muốn Theophilus và những độc giả khác “biết sự chắc chắn về những điều mà </a:t>
            </a:r>
            <a:r>
              <a:rPr lang="vi-VN" sz="2400" kern="100">
                <a:latin typeface="Arial" panose="020B0604020202020204" pitchFamily="34" charset="0"/>
                <a:ea typeface="Arial" panose="020B0604020202020204" pitchFamily="34" charset="0"/>
                <a:cs typeface="Times New Roman" panose="02020603050405020304" pitchFamily="18" charset="0"/>
              </a:rPr>
              <a:t>họ</a:t>
            </a:r>
            <a:r>
              <a:rPr lang="en-US" sz="2400" kern="100">
                <a:effectLst/>
                <a:latin typeface="Arial" panose="020B0604020202020204" pitchFamily="34" charset="0"/>
                <a:ea typeface="Arial" panose="020B0604020202020204" pitchFamily="34" charset="0"/>
                <a:cs typeface="Times New Roman" panose="02020603050405020304" pitchFamily="18" charset="0"/>
              </a:rPr>
              <a:t> đã được hướng dẫn” (1:4).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Đầu tiên, Lu-ca thu thập thông tin từ những nguồn trực tiếp, đáng tin cậy và có thẩm quyền—“những người chứng kiến ​​tận mắt và là đầy tớ của lời” (1:2). Luke biết sự thật với tư cách là người tìm hiểu và là người quan sát.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Thứ hai, </a:t>
            </a:r>
            <a:r>
              <a:rPr lang="vi-VN" sz="2400" kern="100">
                <a:effectLst/>
                <a:latin typeface="Arial" panose="020B0604020202020204" pitchFamily="34" charset="0"/>
                <a:ea typeface="Arial" panose="020B0604020202020204" pitchFamily="34" charset="0"/>
                <a:cs typeface="Times New Roman" panose="02020603050405020304" pitchFamily="18" charset="0"/>
              </a:rPr>
              <a:t>ô</a:t>
            </a:r>
            <a:r>
              <a:rPr lang="en-US" sz="2400" kern="100">
                <a:effectLst/>
                <a:latin typeface="Arial" panose="020B0604020202020204" pitchFamily="34" charset="0"/>
                <a:ea typeface="Arial" panose="020B0604020202020204" pitchFamily="34" charset="0"/>
                <a:cs typeface="Times New Roman" panose="02020603050405020304" pitchFamily="18" charset="0"/>
              </a:rPr>
              <a:t>ng đã ghi lại thông điệp của mình một cách chính xác (akribōs nói về sự chính xác và chính xác). </a:t>
            </a:r>
          </a:p>
        </p:txBody>
      </p:sp>
    </p:spTree>
    <p:extLst>
      <p:ext uri="{BB962C8B-B14F-4D97-AF65-F5344CB8AC3E}">
        <p14:creationId xmlns:p14="http://schemas.microsoft.com/office/powerpoint/2010/main" val="3093914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THỂ LOẠI VÀ CƠ CẤU</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Thứ ba, cuộc tìm kiếm kéo dài đã đưa </a:t>
            </a:r>
            <a:r>
              <a:rPr lang="vi-VN" sz="2400" kern="100">
                <a:effectLst/>
                <a:latin typeface="Arial" panose="020B0604020202020204" pitchFamily="34" charset="0"/>
                <a:ea typeface="Arial" panose="020B0604020202020204" pitchFamily="34" charset="0"/>
                <a:cs typeface="Times New Roman" panose="02020603050405020304" pitchFamily="18" charset="0"/>
              </a:rPr>
              <a:t>ông </a:t>
            </a:r>
            <a:r>
              <a:rPr lang="en-US" sz="2400" kern="100">
                <a:effectLst/>
                <a:latin typeface="Arial" panose="020B0604020202020204" pitchFamily="34" charset="0"/>
                <a:ea typeface="Arial" panose="020B0604020202020204" pitchFamily="34" charset="0"/>
                <a:cs typeface="Times New Roman" panose="02020603050405020304" pitchFamily="18" charset="0"/>
              </a:rPr>
              <a:t>trở lại thời điểm bắt đầu của mọi việc, vì vậy chỉ có Luca kể lại việc thiên sứ Gabriel nói chuyện với Xa-cha-ri và Ma-ri. Tài liệu của ông chủ yếu theo trình tự thời gian nhưng luôn có kế hoạch và hợp lý.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Thứ tư, việc Luca sử dụng anōthen (nghĩa đen là “từ trên cao”) </a:t>
            </a:r>
            <a:r>
              <a:rPr lang="en-US" sz="2400" b="1" kern="100">
                <a:effectLst/>
                <a:latin typeface="Arial" panose="020B0604020202020204" pitchFamily="34" charset="0"/>
                <a:ea typeface="Arial" panose="020B0604020202020204" pitchFamily="34" charset="0"/>
                <a:cs typeface="Times New Roman" panose="02020603050405020304" pitchFamily="18" charset="0"/>
              </a:rPr>
              <a:t>cho thấy rằng có lẽ ông đã nhận thức được sự soi dẫn của Chúa</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kern="100">
                <a:effectLst/>
                <a:latin typeface="Arial" panose="020B0604020202020204" pitchFamily="34" charset="0"/>
                <a:ea typeface="Arial" panose="020B0604020202020204" pitchFamily="34" charset="0"/>
                <a:cs typeface="Times New Roman" panose="02020603050405020304" pitchFamily="18" charset="0"/>
              </a:rPr>
              <a:t>Cách viết theo </a:t>
            </a:r>
            <a:r>
              <a:rPr lang="en-US" sz="2400" kern="100">
                <a:effectLst/>
                <a:latin typeface="Arial" panose="020B0604020202020204" pitchFamily="34" charset="0"/>
                <a:ea typeface="Arial" panose="020B0604020202020204" pitchFamily="34" charset="0"/>
                <a:cs typeface="Times New Roman" panose="02020603050405020304" pitchFamily="18" charset="0"/>
              </a:rPr>
              <a:t>Hy Lạp của Luca được gọi là “tinh tế nhất trong Tân Ước”.</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56697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THỂ LOẠI VÀ CƠ CẤU</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86088" y="152400"/>
            <a:ext cx="7761236" cy="6205267"/>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Tin Mừng Luca là cuốn sách dài nhất trong Tân Ước với </a:t>
            </a:r>
            <a:r>
              <a:rPr lang="en-US" sz="2400" b="1" kern="100">
                <a:effectLst/>
                <a:latin typeface="Arial" panose="020B0604020202020204" pitchFamily="34" charset="0"/>
                <a:ea typeface="Arial" panose="020B0604020202020204" pitchFamily="34" charset="0"/>
                <a:cs typeface="Times New Roman" panose="02020603050405020304" pitchFamily="18" charset="0"/>
              </a:rPr>
              <a:t>1.151 câu</a:t>
            </a:r>
            <a:r>
              <a:rPr lang="en-US" sz="2400" kern="100">
                <a:effectLst/>
                <a:latin typeface="Arial" panose="020B0604020202020204" pitchFamily="34" charset="0"/>
                <a:ea typeface="Arial" panose="020B0604020202020204" pitchFamily="34" charset="0"/>
                <a:cs typeface="Times New Roman" panose="02020603050405020304" pitchFamily="18" charset="0"/>
              </a:rPr>
              <a:t>. Tiếp theo là Ma-thi-ơ với 1.071, tiếp theo là Công vụ với 1.007. </a:t>
            </a:r>
            <a:r>
              <a:rPr lang="en-US" sz="2400" b="1" kern="100">
                <a:effectLst/>
                <a:latin typeface="Arial" panose="020B0604020202020204" pitchFamily="34" charset="0"/>
                <a:ea typeface="Arial" panose="020B0604020202020204" pitchFamily="34" charset="0"/>
                <a:cs typeface="Times New Roman" panose="02020603050405020304" pitchFamily="18" charset="0"/>
              </a:rPr>
              <a:t>Trình thuật có trật tự </a:t>
            </a:r>
            <a:r>
              <a:rPr lang="en-US" sz="2400" kern="100">
                <a:effectLst/>
                <a:latin typeface="Arial" panose="020B0604020202020204" pitchFamily="34" charset="0"/>
                <a:ea typeface="Arial" panose="020B0604020202020204" pitchFamily="34" charset="0"/>
                <a:cs typeface="Times New Roman" panose="02020603050405020304" pitchFamily="18" charset="0"/>
              </a:rPr>
              <a:t>của Luca bắt đầu với lời tiên đoán của Gabriel về sự ra đời của </a:t>
            </a:r>
            <a:r>
              <a:rPr lang="vi-VN" sz="2400" kern="100">
                <a:effectLst/>
                <a:latin typeface="Arial" panose="020B0604020202020204" pitchFamily="34" charset="0"/>
                <a:ea typeface="Arial" panose="020B0604020202020204" pitchFamily="34" charset="0"/>
                <a:cs typeface="Times New Roman" panose="02020603050405020304" pitchFamily="18" charset="0"/>
              </a:rPr>
              <a:t>Giăng</a:t>
            </a:r>
            <a:r>
              <a:rPr lang="en-US" sz="2400" kern="100">
                <a:effectLst/>
                <a:latin typeface="Arial" panose="020B0604020202020204" pitchFamily="34" charset="0"/>
                <a:ea typeface="Arial" panose="020B0604020202020204" pitchFamily="34" charset="0"/>
                <a:cs typeface="Times New Roman" panose="02020603050405020304" pitchFamily="18" charset="0"/>
              </a:rPr>
              <a:t> Baptist với ông Dacaria và về sự ra đời của Chúa Giêsu với Maria.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Sau phần mở đầu (1:1–4) và sự chuẩn bị cho sự xuất hiện của Con Đức Chúa Trời (1:4–2:52), </a:t>
            </a:r>
            <a:r>
              <a:rPr lang="en-US" sz="2400" b="1" kern="100">
                <a:effectLst/>
                <a:latin typeface="Arial" panose="020B0604020202020204" pitchFamily="34" charset="0"/>
                <a:ea typeface="Arial" panose="020B0604020202020204" pitchFamily="34" charset="0"/>
                <a:cs typeface="Times New Roman" panose="02020603050405020304" pitchFamily="18" charset="0"/>
              </a:rPr>
              <a:t>Lu-ca kể về sự trình diện công khai về Đấng Christ với lễ báp-têm của Ngài bởi Giăng Báp-tít, tiếp theo là những cám dỗ của Ngài trong đồng vắng </a:t>
            </a:r>
            <a:r>
              <a:rPr lang="en-US" sz="2400" kern="100">
                <a:effectLst/>
                <a:latin typeface="Arial" panose="020B0604020202020204" pitchFamily="34" charset="0"/>
                <a:ea typeface="Arial" panose="020B0604020202020204" pitchFamily="34" charset="0"/>
                <a:cs typeface="Times New Roman" panose="02020603050405020304" pitchFamily="18" charset="0"/>
              </a:rPr>
              <a:t>(3:1–4:13). </a:t>
            </a:r>
          </a:p>
        </p:txBody>
      </p:sp>
    </p:spTree>
    <p:extLst>
      <p:ext uri="{BB962C8B-B14F-4D97-AF65-F5344CB8AC3E}">
        <p14:creationId xmlns:p14="http://schemas.microsoft.com/office/powerpoint/2010/main" val="27125190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a:bodyPr>
          <a:lstStyle/>
          <a:p>
            <a:r>
              <a:rPr lang="vi-VN" sz="5400" b="1" kern="100">
                <a:ln w="9525" cap="flat" cmpd="sng" algn="ctr">
                  <a:solidFill>
                    <a:srgbClr val="FFFFFF"/>
                  </a:solidFill>
                  <a:prstDash val="solid"/>
                  <a:round/>
                </a:ln>
                <a:effectLst>
                  <a:outerShdw blurRad="12700" dist="38100" dir="2700000" algn="tl">
                    <a:schemeClr val="accent5">
                      <a:lumMod val="60000"/>
                      <a:lumOff val="40000"/>
                    </a:schemeClr>
                  </a:outerShdw>
                </a:effectLst>
              </a:rPr>
              <a:t>Sơ lược tân ước 101 – ch 7</a:t>
            </a:r>
            <a:endParaRPr lang="vi-VN" sz="54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3" name="Picture 2" descr="A blue cross and white doves on a black background&#10;&#10;Description automatically generated">
            <a:extLst>
              <a:ext uri="{FF2B5EF4-FFF2-40B4-BE49-F238E27FC236}">
                <a16:creationId xmlns:a16="http://schemas.microsoft.com/office/drawing/2014/main" id="{C0DC3542-F59C-5E75-26FF-31DBCA922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319101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THỂ LOẠI VÀ CƠ CẤU</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86088" y="152400"/>
            <a:ext cx="7761236" cy="6205267"/>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Một phần dài hơn kể lại chức vụ </a:t>
            </a:r>
            <a:r>
              <a:rPr lang="en-US" sz="2400" b="1" kern="100">
                <a:effectLst/>
                <a:latin typeface="Arial" panose="020B0604020202020204" pitchFamily="34" charset="0"/>
                <a:ea typeface="Arial" panose="020B0604020202020204" pitchFamily="34" charset="0"/>
                <a:cs typeface="Times New Roman" panose="02020603050405020304" pitchFamily="18" charset="0"/>
              </a:rPr>
              <a:t>rao giảng, sự chữa lành và các phép lạ</a:t>
            </a:r>
            <a:r>
              <a:rPr lang="en-US" sz="2400" kern="100">
                <a:effectLst/>
                <a:latin typeface="Arial" panose="020B0604020202020204" pitchFamily="34" charset="0"/>
                <a:ea typeface="Arial" panose="020B0604020202020204" pitchFamily="34" charset="0"/>
                <a:cs typeface="Times New Roman" panose="02020603050405020304" pitchFamily="18" charset="0"/>
              </a:rPr>
              <a:t> khác của Chúa Giê-su cũng như việc </a:t>
            </a:r>
            <a:r>
              <a:rPr lang="en-US" sz="2400" b="1" kern="100">
                <a:effectLst/>
                <a:latin typeface="Arial" panose="020B0604020202020204" pitchFamily="34" charset="0"/>
                <a:ea typeface="Arial" panose="020B0604020202020204" pitchFamily="34" charset="0"/>
                <a:cs typeface="Times New Roman" panose="02020603050405020304" pitchFamily="18" charset="0"/>
              </a:rPr>
              <a:t>kêu gọi Nhóm Mười Hai </a:t>
            </a:r>
            <a:r>
              <a:rPr lang="en-US" sz="2400" kern="100">
                <a:effectLst/>
                <a:latin typeface="Arial" panose="020B0604020202020204" pitchFamily="34" charset="0"/>
                <a:ea typeface="Arial" panose="020B0604020202020204" pitchFamily="34" charset="0"/>
                <a:cs typeface="Times New Roman" panose="02020603050405020304" pitchFamily="18" charset="0"/>
              </a:rPr>
              <a:t>(4:14–9:50).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Sau đó, Lu-ca đề cập đến chức vụ Perean của Đấng Christ, tức là </a:t>
            </a:r>
            <a:r>
              <a:rPr lang="en-US" sz="2400" b="1" kern="100">
                <a:effectLst/>
                <a:latin typeface="Arial" panose="020B0604020202020204" pitchFamily="34" charset="0"/>
                <a:ea typeface="Arial" panose="020B0604020202020204" pitchFamily="34" charset="0"/>
                <a:cs typeface="Times New Roman" panose="02020603050405020304" pitchFamily="18" charset="0"/>
              </a:rPr>
              <a:t>công việc của Ngài ở phía đông sông Giô-đanh</a:t>
            </a:r>
            <a:r>
              <a:rPr lang="en-US" sz="2400" kern="100">
                <a:effectLst/>
                <a:latin typeface="Arial" panose="020B0604020202020204" pitchFamily="34" charset="0"/>
                <a:ea typeface="Arial" panose="020B0604020202020204" pitchFamily="34" charset="0"/>
                <a:cs typeface="Times New Roman" panose="02020603050405020304" pitchFamily="18" charset="0"/>
              </a:rPr>
              <a:t> (9:51–19:27).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Những phần cuối cùng của Lu-ca cho thấy </a:t>
            </a:r>
            <a:r>
              <a:rPr lang="en-US" sz="2400" b="1" kern="100">
                <a:effectLst/>
                <a:latin typeface="Arial" panose="020B0604020202020204" pitchFamily="34" charset="0"/>
                <a:ea typeface="Arial" panose="020B0604020202020204" pitchFamily="34" charset="0"/>
                <a:cs typeface="Times New Roman" panose="02020603050405020304" pitchFamily="18" charset="0"/>
              </a:rPr>
              <a:t>Chúa Giê-su đề nghị trao vương quốc cho người Do Thái</a:t>
            </a:r>
            <a:r>
              <a:rPr lang="en-US" sz="2400" kern="100">
                <a:effectLst/>
                <a:latin typeface="Arial" panose="020B0604020202020204" pitchFamily="34" charset="0"/>
                <a:ea typeface="Arial" panose="020B0604020202020204" pitchFamily="34" charset="0"/>
                <a:cs typeface="Times New Roman" panose="02020603050405020304" pitchFamily="18" charset="0"/>
              </a:rPr>
              <a:t>, sự </a:t>
            </a:r>
            <a:r>
              <a:rPr lang="en-US" sz="2400" b="1" kern="100">
                <a:effectLst/>
                <a:latin typeface="Arial" panose="020B0604020202020204" pitchFamily="34" charset="0"/>
                <a:ea typeface="Arial" panose="020B0604020202020204" pitchFamily="34" charset="0"/>
                <a:cs typeface="Times New Roman" panose="02020603050405020304" pitchFamily="18" charset="0"/>
              </a:rPr>
              <a:t>từ chối của họ đối với Ngài</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b="1" kern="100">
                <a:effectLst/>
                <a:latin typeface="Arial" panose="020B0604020202020204" pitchFamily="34" charset="0"/>
                <a:ea typeface="Arial" panose="020B0604020202020204" pitchFamily="34" charset="0"/>
                <a:cs typeface="Times New Roman" panose="02020603050405020304" pitchFamily="18" charset="0"/>
              </a:rPr>
              <a:t>việc Ngài bị đóng đinh</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b="1" kern="100">
                <a:effectLst/>
                <a:latin typeface="Arial" panose="020B0604020202020204" pitchFamily="34" charset="0"/>
                <a:ea typeface="Arial" panose="020B0604020202020204" pitchFamily="34" charset="0"/>
                <a:cs typeface="Times New Roman" panose="02020603050405020304" pitchFamily="18" charset="0"/>
              </a:rPr>
              <a:t>chôn cất </a:t>
            </a:r>
            <a:r>
              <a:rPr lang="en-US" sz="2400" kern="100">
                <a:effectLst/>
                <a:latin typeface="Arial" panose="020B0604020202020204" pitchFamily="34" charset="0"/>
                <a:ea typeface="Arial" panose="020B0604020202020204" pitchFamily="34" charset="0"/>
                <a:cs typeface="Times New Roman" panose="02020603050405020304" pitchFamily="18" charset="0"/>
              </a:rPr>
              <a:t>và </a:t>
            </a:r>
            <a:r>
              <a:rPr lang="en-US" sz="2400" b="1" kern="100">
                <a:effectLst/>
                <a:latin typeface="Arial" panose="020B0604020202020204" pitchFamily="34" charset="0"/>
                <a:ea typeface="Arial" panose="020B0604020202020204" pitchFamily="34" charset="0"/>
                <a:cs typeface="Times New Roman" panose="02020603050405020304" pitchFamily="18" charset="0"/>
              </a:rPr>
              <a:t>các sự kiện tại mộ của Chúa Giê-su vào buổi sáng phục sinh </a:t>
            </a:r>
            <a:r>
              <a:rPr lang="en-US" sz="2400" kern="100">
                <a:effectLst/>
                <a:latin typeface="Arial" panose="020B0604020202020204" pitchFamily="34" charset="0"/>
                <a:ea typeface="Arial" panose="020B0604020202020204" pitchFamily="34" charset="0"/>
                <a:cs typeface="Times New Roman" panose="02020603050405020304" pitchFamily="18" charset="0"/>
              </a:rPr>
              <a:t>(19:28–24:12).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Một số đoạn cuối kể lại một số lần hiện ra sau khi </a:t>
            </a:r>
            <a:r>
              <a:rPr lang="en-US" sz="2400" b="1" kern="100">
                <a:effectLst/>
                <a:latin typeface="Arial" panose="020B0604020202020204" pitchFamily="34" charset="0"/>
                <a:ea typeface="Arial" panose="020B0604020202020204" pitchFamily="34" charset="0"/>
                <a:cs typeface="Times New Roman" panose="02020603050405020304" pitchFamily="18" charset="0"/>
              </a:rPr>
              <a:t>sống lại</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b="1" kern="100">
                <a:effectLst/>
                <a:latin typeface="Arial" panose="020B0604020202020204" pitchFamily="34" charset="0"/>
                <a:ea typeface="Arial" panose="020B0604020202020204" pitchFamily="34" charset="0"/>
                <a:cs typeface="Times New Roman" panose="02020603050405020304" pitchFamily="18" charset="0"/>
              </a:rPr>
              <a:t>Đại mạng lệnh </a:t>
            </a:r>
            <a:r>
              <a:rPr lang="en-US" sz="2400" kern="100">
                <a:effectLst/>
                <a:latin typeface="Arial" panose="020B0604020202020204" pitchFamily="34" charset="0"/>
                <a:ea typeface="Arial" panose="020B0604020202020204" pitchFamily="34" charset="0"/>
                <a:cs typeface="Times New Roman" panose="02020603050405020304" pitchFamily="18" charset="0"/>
              </a:rPr>
              <a:t>của Chúa Giê-su và việc Ngài </a:t>
            </a:r>
            <a:r>
              <a:rPr lang="en-US" sz="2400" b="1" kern="100">
                <a:effectLst/>
                <a:latin typeface="Arial" panose="020B0604020202020204" pitchFamily="34" charset="0"/>
                <a:ea typeface="Arial" panose="020B0604020202020204" pitchFamily="34" charset="0"/>
                <a:cs typeface="Times New Roman" panose="02020603050405020304" pitchFamily="18" charset="0"/>
              </a:rPr>
              <a:t>thăng thiên về trời </a:t>
            </a:r>
            <a:r>
              <a:rPr lang="en-US" sz="2400" kern="100">
                <a:effectLst/>
                <a:latin typeface="Arial" panose="020B0604020202020204" pitchFamily="34" charset="0"/>
                <a:ea typeface="Arial" panose="020B0604020202020204" pitchFamily="34" charset="0"/>
                <a:cs typeface="Times New Roman" panose="02020603050405020304" pitchFamily="18" charset="0"/>
              </a:rPr>
              <a:t>(24:13–53).</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818796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THỂ LOẠI VÀ CƠ CẤU</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86088" y="152400"/>
            <a:ext cx="7761236" cy="6205267"/>
          </a:xfrm>
        </p:spPr>
        <p:txBody>
          <a:bodyPr>
            <a:noAutofit/>
          </a:bodyPr>
          <a:lstStyle/>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Đề cương</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I. Lời mở đầu (Lu-ca 1:1–4)</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II. Sự trình diện, chịu phép rửa và sự cám dỗ của Đấng Christ (Lu-ca 1:5–4:13)</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III. Lời rao giảng và phép lạ của Đấng Christ (Lu-ca 4:14–9:50)</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IV. Chức vụ Perean và các dụ ngôn của Đấng Christ (Lu-ca 9:51–19:27)</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V. Cuộc Khổ nạn, Phục sinh và Lên trời của Chúa (Lc 19:28–24:53)</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9907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Phúc âm toàn diện</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Luca là Tin Mừng toàn diện nhất. Thông điệp của anh ấy có thể được nhìn thấy ở những gì anh ấy quan tâm và cách anh ấy trình bày nó. Nó ghi lại các sự kiện trước câu chuyện của Ma-thi-ơ về Ma-ri và Giô-sép, quay trở lại những lời thông báo của Gabriel với Xa-cha-ri và Ma-ri. Phần kết của nó cũng vượt ra ngoài các Phúc âm khác rõ ràng về sự thăng thiên của Đấng Christ và việc thờ phượng của các môn đồ trong đền thờ sau đó.</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86213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Tin Mừng phổ quát</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Hai lần Chúa Giê-su được nhắc đến là Đấng Cứu Thế trong Lu-ca (1:47; 2:11) nhưng hoàn toàn không được nhắc đến trong các sách Nhất Lãm khác. </a:t>
            </a:r>
          </a:p>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Từ Hy Lạp euangelizō, “Tôi rao giảng phúc âm,” được tìm thấy 10 lần trong Luca và 15 lần trong Công vụ. Matthew sử dụng nó một lần và các Tin Mừng khác thì không.</a:t>
            </a:r>
          </a:p>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 Chúa Giêsu đến để loan báo Tin Mừng cho mọi người. </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59641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Phúc âm lịch sử</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“Caesar Augustus” đưa ra tuyên bố điều tra dân số “trong khi Quirinius đang cai trị Syria” (2:1–2); </a:t>
            </a:r>
          </a:p>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Chúa Giê-xu bắt đầu chức vụ vào năm thứ mười lăm dưới triều đại của Sê-sa Tiberius khi Bôn-xơ Phi-lát cai trị xứ Giu-đê (3:1); </a:t>
            </a:r>
          </a:p>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An-ne và Cai-pha lúc bấy giờ là thầy tế lễ thượng phẩm (3:2); </a:t>
            </a:r>
          </a:p>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và Philatô tàn sát một số người Galilê cùng với của lễ của họ (13:1). </a:t>
            </a:r>
          </a:p>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Lu-ca thậm chí còn ghi lại rằng Chúa Giê-su gọi Hê-rốt Antipas là “con cáo đó” (13:32). </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337424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Phúc Âm Cá Nhân</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Một điểm nhấn khác của Lukan là vào cá nhân.  </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các câu chuyện cũng miêu tả nhiều cá nhân hơn các Phúc âm khác</a:t>
            </a:r>
          </a:p>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Luca nhìn thấy giá trị tối cao trong tâm hồn </a:t>
            </a:r>
            <a:r>
              <a:rPr lang="en-US" sz="2800" b="1" kern="100">
                <a:effectLst/>
                <a:latin typeface="Arial" panose="020B0604020202020204" pitchFamily="34" charset="0"/>
                <a:ea typeface="Arial" panose="020B0604020202020204" pitchFamily="34" charset="0"/>
                <a:cs typeface="Times New Roman" panose="02020603050405020304" pitchFamily="18" charset="0"/>
              </a:rPr>
              <a:t>mỗi người </a:t>
            </a:r>
            <a:r>
              <a:rPr lang="en-US" sz="2800" kern="100">
                <a:effectLst/>
                <a:latin typeface="Arial" panose="020B0604020202020204" pitchFamily="34" charset="0"/>
                <a:ea typeface="Arial" panose="020B0604020202020204" pitchFamily="34" charset="0"/>
                <a:cs typeface="Times New Roman" panose="02020603050405020304" pitchFamily="18" charset="0"/>
              </a:rPr>
              <a:t>trước mặt Thiên Chúa.</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825974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Phúc âm thấp hèn</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515666"/>
            <a:ext cx="7625394" cy="6189934"/>
          </a:xfrm>
        </p:spPr>
        <p:txBody>
          <a:bodyPr>
            <a:noAutofit/>
          </a:bodyPr>
          <a:lstStyle/>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Xuyên suốt Tin Mừng của mình, Luca thể hiện tình yêu đặc biệt của Chúa Giêsu dành cho những người bị áp bức, tội nhân và bị ruồng bỏ. </a:t>
            </a:r>
          </a:p>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Chúa Giêsu thương xót kẻ không đáng yêu. </a:t>
            </a:r>
          </a:p>
          <a:p>
            <a:pPr marL="0" marR="0" indent="0">
              <a:lnSpc>
                <a:spcPct val="115000"/>
              </a:lnSpc>
              <a:spcBef>
                <a:spcPts val="0"/>
              </a:spcBef>
              <a:spcAft>
                <a:spcPts val="800"/>
              </a:spcAft>
              <a:buNone/>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56586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Tin Mừng tha thứ</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Sự tha thứ cũng nổi bật trong Tin Mừng Luca.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Nhiều lần khác trong Luca, chữ tha thứ không được tìm thấy, nhưng nó được trải nghiệm. Hãy nghĩ đến Xa-chê và tên tội phạm trên thập tự giá.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Tin Mừng Luca thực tế kết thúc với mệnh lệnh này của Chúa Giêsu rằng “sự ăn năn để được tha tội sẽ được rao truyền nhân danh Người cho muôn dân, bắt đầu từ Giêrusalem” (24:47).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Luca muốn mọi người biết rằng có thể tha tội nhờ Chúa </a:t>
            </a:r>
            <a:r>
              <a:rPr lang="vi-VN" sz="2400" kern="100">
                <a:effectLst/>
                <a:latin typeface="Arial" panose="020B0604020202020204" pitchFamily="34" charset="0"/>
                <a:ea typeface="Arial" panose="020B0604020202020204" pitchFamily="34" charset="0"/>
                <a:cs typeface="Times New Roman" panose="02020603050405020304" pitchFamily="18" charset="0"/>
              </a:rPr>
              <a:t>Giê su Christ</a:t>
            </a:r>
            <a:r>
              <a:rPr lang="en-US" sz="2400" kern="100">
                <a:effectLst/>
                <a:latin typeface="Arial" panose="020B0604020202020204" pitchFamily="34" charset="0"/>
                <a:ea typeface="Arial" panose="020B0604020202020204" pitchFamily="34" charset="0"/>
                <a:cs typeface="Times New Roman" panose="02020603050405020304" pitchFamily="18" charset="0"/>
              </a:rPr>
              <a:t>.</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24202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Ăn năn - </a:t>
            </a:r>
            <a:r>
              <a:rPr lang="el-GR">
                <a:solidFill>
                  <a:srgbClr val="FFFFFF"/>
                </a:solidFill>
              </a:rPr>
              <a:t>μετανοέω</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Ăn năn. Tiếng Hy Lạp </a:t>
            </a:r>
            <a:r>
              <a:rPr lang="en-US" sz="1800" b="1" kern="100">
                <a:effectLst/>
                <a:latin typeface="Arial" panose="020B0604020202020204" pitchFamily="34" charset="0"/>
                <a:ea typeface="Arial" panose="020B0604020202020204" pitchFamily="34" charset="0"/>
                <a:cs typeface="Times New Roman" panose="02020603050405020304" pitchFamily="18" charset="0"/>
              </a:rPr>
              <a:t>μετανοέω</a:t>
            </a:r>
            <a:r>
              <a:rPr lang="en-US" sz="1800" kern="100">
                <a:effectLst/>
                <a:latin typeface="Arial" panose="020B0604020202020204" pitchFamily="34" charset="0"/>
                <a:ea typeface="Arial" panose="020B0604020202020204" pitchFamily="34" charset="0"/>
                <a:cs typeface="Times New Roman" panose="02020603050405020304" pitchFamily="18" charset="0"/>
              </a:rPr>
              <a:t> (metanoeō). Động từ ăn năn trong tiếng Hy Lạp (metanoeo) và danh từ liên quan chỉ sự ăn năn (metanoia) biểu thị sự thay đổi ý định (meta, nghĩa là sau hoặc thay đổi; và nous, nghĩa là tâm trí). </a:t>
            </a: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Không chỉ có một sự thay đổi tư duy về mặt trí tuệ; đúng hơn, cả hai thuật ngữ đều đề cập đến </a:t>
            </a:r>
            <a:r>
              <a:rPr lang="en-US" sz="1800" b="1" kern="100">
                <a:effectLst/>
                <a:latin typeface="Arial" panose="020B0604020202020204" pitchFamily="34" charset="0"/>
                <a:ea typeface="Arial" panose="020B0604020202020204" pitchFamily="34" charset="0"/>
                <a:cs typeface="Times New Roman" panose="02020603050405020304" pitchFamily="18" charset="0"/>
              </a:rPr>
              <a:t>sự thay đổi trong cách suy nghĩ của một người </a:t>
            </a:r>
            <a:r>
              <a:rPr lang="en-US" sz="1800" kern="100">
                <a:effectLst/>
                <a:latin typeface="Arial" panose="020B0604020202020204" pitchFamily="34" charset="0"/>
                <a:ea typeface="Arial" panose="020B0604020202020204" pitchFamily="34" charset="0"/>
                <a:cs typeface="Times New Roman" panose="02020603050405020304" pitchFamily="18" charset="0"/>
              </a:rPr>
              <a:t>dẫn đến </a:t>
            </a:r>
            <a:r>
              <a:rPr lang="en-US" sz="1800" b="1" kern="100">
                <a:effectLst/>
                <a:latin typeface="Arial" panose="020B0604020202020204" pitchFamily="34" charset="0"/>
                <a:ea typeface="Arial" panose="020B0604020202020204" pitchFamily="34" charset="0"/>
                <a:cs typeface="Times New Roman" panose="02020603050405020304" pitchFamily="18" charset="0"/>
              </a:rPr>
              <a:t>những niềm tin khác nhau và sự thay đổi trong phương hướng cuộc sống của một người</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Động từ </a:t>
            </a:r>
            <a:r>
              <a:rPr lang="en-US" sz="1800" b="1" kern="100">
                <a:effectLst/>
                <a:latin typeface="Arial" panose="020B0604020202020204" pitchFamily="34" charset="0"/>
                <a:ea typeface="Arial" panose="020B0604020202020204" pitchFamily="34" charset="0"/>
                <a:cs typeface="Times New Roman" panose="02020603050405020304" pitchFamily="18" charset="0"/>
              </a:rPr>
              <a:t>pisteuo </a:t>
            </a:r>
            <a:r>
              <a:rPr lang="en-US" sz="1800" kern="100">
                <a:effectLst/>
                <a:latin typeface="Arial" panose="020B0604020202020204" pitchFamily="34" charset="0"/>
                <a:ea typeface="Arial" panose="020B0604020202020204" pitchFamily="34" charset="0"/>
                <a:cs typeface="Times New Roman" panose="02020603050405020304" pitchFamily="18" charset="0"/>
              </a:rPr>
              <a:t>(có nghĩa là tin—xem phần bình luận về metanoeo, mặc dù cả hai từ đều đề cập đến những khái niệm nền tảng cho sự cứu rỗi (15:7, 10; Ma-thi-ơ 4:17; Giăng 3:16). </a:t>
            </a: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Ăn năn và tin tưởng có thể được hiểu là hai mặt đối lập nhau của cùng một đồng tiền</a:t>
            </a:r>
            <a:r>
              <a:rPr lang="en-US" sz="1800" kern="100">
                <a:effectLst/>
                <a:latin typeface="Arial" panose="020B0604020202020204" pitchFamily="34" charset="0"/>
                <a:ea typeface="Arial" panose="020B0604020202020204" pitchFamily="34" charset="0"/>
                <a:cs typeface="Times New Roman" panose="02020603050405020304" pitchFamily="18" charset="0"/>
              </a:rPr>
              <a:t>. Ăn năn có nghĩa là từ bỏ lòng trung thành với tội lỗi và sự không tin, trong khi tin có nghĩa là đặt niềm tin vào Đấng Christ. Vì vậy, khi nhắc đến một người thì điều kia được ngụ ý.</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49479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Tin Mừng cầu nguyện</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Ngoài ra, Tin Mừng của Luca là Tin Mừng mang tính cầu nguyện nhất. Luca mô tả Chúa Giêsu đang cầu nguyện nhiều hơn bất kỳ tác giả Tin Mừng nào khác—11 lần. </a:t>
            </a: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Ngoài đời sống cầu nguyện của Đấng Christ, Lu-ca còn ghi lại ba dụ ngôn độc đáo của Chúa Giê-su về cầu nguyện: </a:t>
            </a:r>
            <a:r>
              <a:rPr lang="en-US" sz="2000" b="1" kern="100">
                <a:effectLst/>
                <a:latin typeface="Arial" panose="020B0604020202020204" pitchFamily="34" charset="0"/>
                <a:ea typeface="Arial" panose="020B0604020202020204" pitchFamily="34" charset="0"/>
                <a:cs typeface="Times New Roman" panose="02020603050405020304" pitchFamily="18" charset="0"/>
              </a:rPr>
              <a:t>người bạn đến lúc nửa đêm </a:t>
            </a:r>
            <a:r>
              <a:rPr lang="en-US" sz="2000" kern="100">
                <a:effectLst/>
                <a:latin typeface="Arial" panose="020B0604020202020204" pitchFamily="34" charset="0"/>
                <a:ea typeface="Arial" panose="020B0604020202020204" pitchFamily="34" charset="0"/>
                <a:cs typeface="Times New Roman" panose="02020603050405020304" pitchFamily="18" charset="0"/>
              </a:rPr>
              <a:t>(11:5-13), </a:t>
            </a:r>
            <a:r>
              <a:rPr lang="en-US" sz="2000" b="1" kern="100">
                <a:effectLst/>
                <a:latin typeface="Arial" panose="020B0604020202020204" pitchFamily="34" charset="0"/>
                <a:ea typeface="Arial" panose="020B0604020202020204" pitchFamily="34" charset="0"/>
                <a:cs typeface="Times New Roman" panose="02020603050405020304" pitchFamily="18" charset="0"/>
              </a:rPr>
              <a:t>người góa bụa kiên trì </a:t>
            </a:r>
            <a:r>
              <a:rPr lang="en-US" sz="2000" kern="100">
                <a:effectLst/>
                <a:latin typeface="Arial" panose="020B0604020202020204" pitchFamily="34" charset="0"/>
                <a:ea typeface="Arial" panose="020B0604020202020204" pitchFamily="34" charset="0"/>
                <a:cs typeface="Times New Roman" panose="02020603050405020304" pitchFamily="18" charset="0"/>
              </a:rPr>
              <a:t>(18:1-8), </a:t>
            </a:r>
            <a:r>
              <a:rPr lang="en-US" sz="2000" b="1" kern="100">
                <a:effectLst/>
                <a:latin typeface="Arial" panose="020B0604020202020204" pitchFamily="34" charset="0"/>
                <a:ea typeface="Arial" panose="020B0604020202020204" pitchFamily="34" charset="0"/>
                <a:cs typeface="Times New Roman" panose="02020603050405020304" pitchFamily="18" charset="0"/>
              </a:rPr>
              <a:t>người Pha-ri-si và người thu thuế., cầu nguyện trong đền thờ </a:t>
            </a:r>
            <a:r>
              <a:rPr lang="en-US" sz="2000" kern="100">
                <a:effectLst/>
                <a:latin typeface="Arial" panose="020B0604020202020204" pitchFamily="34" charset="0"/>
                <a:ea typeface="Arial" panose="020B0604020202020204" pitchFamily="34" charset="0"/>
                <a:cs typeface="Times New Roman" panose="02020603050405020304" pitchFamily="18" charset="0"/>
              </a:rPr>
              <a:t>(18:9–14). </a:t>
            </a: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Hơn nữa, Chúa Giê-su khuyến khích những người theo Ngài cầu nguyện cho kẻ thù của họ (6:28), cho thợ được sai đến gặt lúa của Đức Chúa Trời (10:2) và những thứ cần thiết (11:9-13). Ngài hướng dẫn họ cầu nguyện “luôn luôn, không nản chí” (18:1) và tránh bị cám dỗ (22:40, 46). </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80335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065212" y="618518"/>
            <a:ext cx="10363200" cy="1057882"/>
          </a:xfrm>
        </p:spPr>
        <p:txBody>
          <a:bodyPr anchor="b">
            <a:noAutofit/>
          </a:bodyPr>
          <a:lstStyle/>
          <a:p>
            <a:r>
              <a:rPr lang="vi-VN"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ch 7: Lu-Ca – con người (</a:t>
            </a:r>
            <a:r>
              <a:rPr lang="en-US"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luke – The Son of Man</a:t>
            </a:r>
            <a:r>
              <a:rPr lang="vi-VN"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a:t>
            </a:r>
            <a:endParaRPr lang="vi-VN" sz="32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3" name="Picture 2" descr="A blue cross and white doves on a black background&#10;&#10;Description automatically generated">
            <a:extLst>
              <a:ext uri="{FF2B5EF4-FFF2-40B4-BE49-F238E27FC236}">
                <a16:creationId xmlns:a16="http://schemas.microsoft.com/office/drawing/2014/main" id="{2618DC43-1416-D2FA-4A1F-D43FFB8CB8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14352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Tin Mừng đáng tôn kính</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Luca cũng đặc biệt nhấn mạnh đến việc thờ phượng. Thờ phượng là ca ngợi và tôn vinh Thiên Chúa. Đó là tôn vinh sự vĩ đại của Chúa và vui mừng về điều đó. Luke tràn ngập sự tôn thờ. Chỉ có Luca ghi lại những bài thánh ca thờ phượng vĩ đại được thể hiện bởi Gabriel, Mary, Zechariah, các thiên thần trước các mục đồng và Simeon. Việc tôn vinh, ngợi khen và chúc tụng Chúa xảy ra trong Luca nhiều hơn trong các sách Nhất Lãm cộng lại. Ngoài ra, niềm vui và</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sự vui mừng, hân hoan và tiếng cười tràn ngập trong Luca. Luca kết thúc với việc các môn đệ trở về Giêrusalem “với niềm vui lớn lao. Và họ liên tục ở trong đền thờ để ca ngợi và chúc tụng Đức Chúa Trời” (24:52–53).</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815067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Tin Mừng Phụ Nữ</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092460" y="76200"/>
            <a:ext cx="8028520" cy="6629400"/>
          </a:xfrm>
        </p:spPr>
        <p:txBody>
          <a:bodyPr>
            <a:noAutofit/>
          </a:bodyPr>
          <a:lstStyle/>
          <a:p>
            <a:pPr marL="0" marR="0">
              <a:lnSpc>
                <a:spcPct val="115000"/>
              </a:lnSpc>
              <a:spcBef>
                <a:spcPts val="0"/>
              </a:spcBef>
              <a:spcAft>
                <a:spcPts val="800"/>
              </a:spcAft>
            </a:pPr>
            <a:r>
              <a:rPr lang="en-US" sz="2200" kern="100">
                <a:effectLst/>
                <a:latin typeface="Arial" panose="020B0604020202020204" pitchFamily="34" charset="0"/>
                <a:ea typeface="Arial" panose="020B0604020202020204" pitchFamily="34" charset="0"/>
                <a:cs typeface="Times New Roman" panose="02020603050405020304" pitchFamily="18" charset="0"/>
              </a:rPr>
              <a:t>Luca cũng nhấn mạnh đến vai trò của phụ nữ hơn các Tin Mừng khác. </a:t>
            </a:r>
          </a:p>
          <a:p>
            <a:pPr marL="0" marR="0">
              <a:lnSpc>
                <a:spcPct val="115000"/>
              </a:lnSpc>
              <a:spcBef>
                <a:spcPts val="0"/>
              </a:spcBef>
              <a:spcAft>
                <a:spcPts val="800"/>
              </a:spcAft>
            </a:pPr>
            <a:r>
              <a:rPr lang="en-US" sz="2200" kern="100">
                <a:effectLst/>
                <a:latin typeface="Arial" panose="020B0604020202020204" pitchFamily="34" charset="0"/>
                <a:ea typeface="Arial" panose="020B0604020202020204" pitchFamily="34" charset="0"/>
                <a:cs typeface="Times New Roman" panose="02020603050405020304" pitchFamily="18" charset="0"/>
              </a:rPr>
              <a:t>Ngài đề cập đến phụ nữ 43 lần so với 30 lần của Ma-thi-ơ và 19 lần của Mác-cô và Giăng. </a:t>
            </a:r>
          </a:p>
          <a:p>
            <a:pPr marL="0" marR="0">
              <a:lnSpc>
                <a:spcPct val="115000"/>
              </a:lnSpc>
              <a:spcBef>
                <a:spcPts val="0"/>
              </a:spcBef>
              <a:spcAft>
                <a:spcPts val="800"/>
              </a:spcAft>
            </a:pPr>
            <a:r>
              <a:rPr lang="en-US" sz="2200" kern="100">
                <a:effectLst/>
                <a:latin typeface="Arial" panose="020B0604020202020204" pitchFamily="34" charset="0"/>
                <a:ea typeface="Arial" panose="020B0604020202020204" pitchFamily="34" charset="0"/>
                <a:cs typeface="Times New Roman" panose="02020603050405020304" pitchFamily="18" charset="0"/>
              </a:rPr>
              <a:t>Chúa Giê-su nâng đỡ phụ nữ về mặt xã hội và thiêng liêng. Maria ngồi dưới chân Chúa Giêsu, “đã lựa chọn đúng đắn” (10:42). </a:t>
            </a:r>
          </a:p>
          <a:p>
            <a:pPr marL="0" marR="0">
              <a:lnSpc>
                <a:spcPct val="115000"/>
              </a:lnSpc>
              <a:spcBef>
                <a:spcPts val="0"/>
              </a:spcBef>
              <a:spcAft>
                <a:spcPts val="800"/>
              </a:spcAft>
            </a:pPr>
            <a:r>
              <a:rPr lang="en-US" sz="2200" kern="100">
                <a:effectLst/>
                <a:latin typeface="Arial" panose="020B0604020202020204" pitchFamily="34" charset="0"/>
                <a:ea typeface="Arial" panose="020B0604020202020204" pitchFamily="34" charset="0"/>
                <a:cs typeface="Times New Roman" panose="02020603050405020304" pitchFamily="18" charset="0"/>
              </a:rPr>
              <a:t>Những người phụ nữ ủng hộ Chúa Giê-su và các môn đồ của Ngài “bằng của cải của họ” (8:3). </a:t>
            </a:r>
          </a:p>
          <a:p>
            <a:pPr marL="0" marR="0">
              <a:lnSpc>
                <a:spcPct val="115000"/>
              </a:lnSpc>
              <a:spcBef>
                <a:spcPts val="0"/>
              </a:spcBef>
              <a:spcAft>
                <a:spcPts val="800"/>
              </a:spcAft>
            </a:pPr>
            <a:r>
              <a:rPr lang="en-US" sz="2200" kern="100">
                <a:effectLst/>
                <a:latin typeface="Arial" panose="020B0604020202020204" pitchFamily="34" charset="0"/>
                <a:ea typeface="Arial" panose="020B0604020202020204" pitchFamily="34" charset="0"/>
                <a:cs typeface="Times New Roman" panose="02020603050405020304" pitchFamily="18" charset="0"/>
              </a:rPr>
              <a:t>Những người phụ nữ nán lại bên thập tự giá và đến mộ Chúa Kitô trước tiên. </a:t>
            </a:r>
          </a:p>
          <a:p>
            <a:pPr marL="0" marR="0">
              <a:lnSpc>
                <a:spcPct val="115000"/>
              </a:lnSpc>
              <a:spcBef>
                <a:spcPts val="0"/>
              </a:spcBef>
              <a:spcAft>
                <a:spcPts val="800"/>
              </a:spcAft>
            </a:pPr>
            <a:r>
              <a:rPr lang="en-US" sz="2200" kern="100">
                <a:effectLst/>
                <a:latin typeface="Arial" panose="020B0604020202020204" pitchFamily="34" charset="0"/>
                <a:ea typeface="Arial" panose="020B0604020202020204" pitchFamily="34" charset="0"/>
                <a:cs typeface="Times New Roman" panose="02020603050405020304" pitchFamily="18" charset="0"/>
              </a:rPr>
              <a:t>Ai có thể quên dụ ngôn của Chúa Giêsu về người đàn bà quét tìm đồng tiền của mình (parable of the lost coin) (15:8–10) và người góa phụ kiên trì trước quan tòa bất công (parable of the persistent widow) (18:2–8)? </a:t>
            </a:r>
            <a:endParaRPr lang="vi-VN" sz="22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55804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Tin Mừng Chúa Thánh linh</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Một trong những điểm nhấn mạnh đặc biệt nhất trong Tin Mừng Luca là về Chúa Thánh </a:t>
            </a:r>
            <a:r>
              <a:rPr lang="en-US" sz="2400" kern="100">
                <a:latin typeface="Arial" panose="020B0604020202020204" pitchFamily="34" charset="0"/>
                <a:ea typeface="Arial" panose="020B0604020202020204" pitchFamily="34" charset="0"/>
                <a:cs typeface="Times New Roman" panose="02020603050405020304" pitchFamily="18" charset="0"/>
              </a:rPr>
              <a:t>Linh</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Luca đề cập đến Chúa Thánh </a:t>
            </a:r>
            <a:r>
              <a:rPr lang="en-US" sz="2400" kern="100">
                <a:latin typeface="Arial" panose="020B0604020202020204" pitchFamily="34" charset="0"/>
                <a:ea typeface="Arial" panose="020B0604020202020204" pitchFamily="34" charset="0"/>
                <a:cs typeface="Times New Roman" panose="02020603050405020304" pitchFamily="18" charset="0"/>
              </a:rPr>
              <a:t>Linh</a:t>
            </a:r>
            <a:r>
              <a:rPr lang="en-US" sz="2400" kern="100">
                <a:effectLst/>
                <a:latin typeface="Arial" panose="020B0604020202020204" pitchFamily="34" charset="0"/>
                <a:ea typeface="Arial" panose="020B0604020202020204" pitchFamily="34" charset="0"/>
                <a:cs typeface="Times New Roman" panose="02020603050405020304" pitchFamily="18" charset="0"/>
              </a:rPr>
              <a:t> trong cuộc đời của Chúa Giêsu nhiều hơn bất kỳ sách Phúc âm nào khác, kể cả </a:t>
            </a:r>
            <a:r>
              <a:rPr lang="vi-VN" sz="2400" kern="100">
                <a:effectLst/>
                <a:latin typeface="Arial" panose="020B0604020202020204" pitchFamily="34" charset="0"/>
                <a:ea typeface="Arial" panose="020B0604020202020204" pitchFamily="34" charset="0"/>
                <a:cs typeface="Times New Roman" panose="02020603050405020304" pitchFamily="18" charset="0"/>
              </a:rPr>
              <a:t>Giăng</a:t>
            </a:r>
            <a:r>
              <a:rPr lang="en-US" sz="2400" kern="100">
                <a:effectLst/>
                <a:latin typeface="Arial" panose="020B0604020202020204" pitchFamily="34" charset="0"/>
                <a:ea typeface="Arial" panose="020B0604020202020204" pitchFamily="34" charset="0"/>
                <a:cs typeface="Times New Roman" panose="02020603050405020304" pitchFamily="18" charset="0"/>
              </a:rPr>
              <a:t> trong Bài giảng trên Phòng </a:t>
            </a:r>
            <a:r>
              <a:rPr lang="en-US" sz="2400" kern="100">
                <a:latin typeface="Arial" panose="020B0604020202020204" pitchFamily="34" charset="0"/>
                <a:ea typeface="Arial" panose="020B0604020202020204" pitchFamily="34" charset="0"/>
                <a:cs typeface="Times New Roman" panose="02020603050405020304" pitchFamily="18" charset="0"/>
              </a:rPr>
              <a:t>Cao (upper room)</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Luca tiếp tục xu hướng này trong sách Công vụ với hơn 70 lần đề cập đến Chúa Thánh </a:t>
            </a:r>
            <a:r>
              <a:rPr lang="en-US" sz="2400" kern="100">
                <a:latin typeface="Arial" panose="020B0604020202020204" pitchFamily="34" charset="0"/>
                <a:ea typeface="Arial" panose="020B0604020202020204" pitchFamily="34" charset="0"/>
                <a:cs typeface="Times New Roman" panose="02020603050405020304" pitchFamily="18" charset="0"/>
              </a:rPr>
              <a:t>Linh</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16092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Tin Mừng Dụ ngôn</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Cuối cùng, Luca bao gồm những dụ ngôn độc đáo nhất. </a:t>
            </a: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Trong số 23 dụ ngôn mà Lu-ca ghi lại, có 19 dụ ngôn đặc biệt của Lu-ca và 16 dụ ngôn trong số này được đưa vào </a:t>
            </a:r>
            <a:r>
              <a:rPr lang="en-US" sz="1800" b="1" kern="100">
                <a:effectLst/>
                <a:latin typeface="Arial" panose="020B0604020202020204" pitchFamily="34" charset="0"/>
                <a:ea typeface="Arial" panose="020B0604020202020204" pitchFamily="34" charset="0"/>
                <a:cs typeface="Times New Roman" panose="02020603050405020304" pitchFamily="18" charset="0"/>
              </a:rPr>
              <a:t>Lu-ca 9:51–19:28</a:t>
            </a:r>
            <a:r>
              <a:rPr lang="en-US" sz="1800" kern="100">
                <a:effectLst/>
                <a:latin typeface="Arial" panose="020B0604020202020204" pitchFamily="34" charset="0"/>
                <a:ea typeface="Arial" panose="020B0604020202020204" pitchFamily="34" charset="0"/>
                <a:cs typeface="Times New Roman" panose="02020603050405020304" pitchFamily="18" charset="0"/>
              </a:rPr>
              <a:t>, thường được gọi là chức vụ Perean của Đấng Christ. </a:t>
            </a: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Bao gồm những dụ ngôn nổi tiếng như người </a:t>
            </a:r>
            <a:r>
              <a:rPr lang="en-US" sz="1800" b="1" kern="100">
                <a:effectLst/>
                <a:latin typeface="Arial" panose="020B0604020202020204" pitchFamily="34" charset="0"/>
                <a:ea typeface="Arial" panose="020B0604020202020204" pitchFamily="34" charset="0"/>
                <a:cs typeface="Times New Roman" panose="02020603050405020304" pitchFamily="18" charset="0"/>
              </a:rPr>
              <a:t>Sa-ma-ri nhân lành</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b="1" kern="100">
                <a:effectLst/>
                <a:latin typeface="Arial" panose="020B0604020202020204" pitchFamily="34" charset="0"/>
                <a:ea typeface="Arial" panose="020B0604020202020204" pitchFamily="34" charset="0"/>
                <a:cs typeface="Times New Roman" panose="02020603050405020304" pitchFamily="18" charset="0"/>
              </a:rPr>
              <a:t>kẻ giàu có ngốc nghếch</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b="1" kern="100">
                <a:effectLst/>
                <a:latin typeface="Arial" panose="020B0604020202020204" pitchFamily="34" charset="0"/>
                <a:ea typeface="Arial" panose="020B0604020202020204" pitchFamily="34" charset="0"/>
                <a:cs typeface="Times New Roman" panose="02020603050405020304" pitchFamily="18" charset="0"/>
              </a:rPr>
              <a:t>người quản lý nhạy bén</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b="1" kern="100">
                <a:effectLst/>
                <a:latin typeface="Arial" panose="020B0604020202020204" pitchFamily="34" charset="0"/>
                <a:ea typeface="Arial" panose="020B0604020202020204" pitchFamily="34" charset="0"/>
                <a:cs typeface="Times New Roman" panose="02020603050405020304" pitchFamily="18" charset="0"/>
              </a:rPr>
              <a:t>bữa tiệc lớn</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b="1" kern="100">
                <a:effectLst/>
                <a:latin typeface="Arial" panose="020B0604020202020204" pitchFamily="34" charset="0"/>
                <a:ea typeface="Arial" panose="020B0604020202020204" pitchFamily="34" charset="0"/>
                <a:cs typeface="Times New Roman" panose="02020603050405020304" pitchFamily="18" charset="0"/>
              </a:rPr>
              <a:t>con chiên lạc</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b="1" kern="100">
                <a:effectLst/>
                <a:latin typeface="Arial" panose="020B0604020202020204" pitchFamily="34" charset="0"/>
                <a:ea typeface="Arial" panose="020B0604020202020204" pitchFamily="34" charset="0"/>
                <a:cs typeface="Times New Roman" panose="02020603050405020304" pitchFamily="18" charset="0"/>
              </a:rPr>
              <a:t>đồng shekel bị mất </a:t>
            </a:r>
            <a:r>
              <a:rPr lang="en-US" sz="1800" kern="100">
                <a:effectLst/>
                <a:latin typeface="Arial" panose="020B0604020202020204" pitchFamily="34" charset="0"/>
                <a:ea typeface="Arial" panose="020B0604020202020204" pitchFamily="34" charset="0"/>
                <a:cs typeface="Times New Roman" panose="02020603050405020304" pitchFamily="18" charset="0"/>
              </a:rPr>
              <a:t>và </a:t>
            </a:r>
            <a:r>
              <a:rPr lang="en-US" sz="1800" b="1" kern="100">
                <a:effectLst/>
                <a:latin typeface="Arial" panose="020B0604020202020204" pitchFamily="34" charset="0"/>
                <a:ea typeface="Arial" panose="020B0604020202020204" pitchFamily="34" charset="0"/>
                <a:cs typeface="Times New Roman" panose="02020603050405020304" pitchFamily="18" charset="0"/>
              </a:rPr>
              <a:t>đứa con hoang đàng</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b="1" kern="100">
                <a:effectLst/>
                <a:latin typeface="Arial" panose="020B0604020202020204" pitchFamily="34" charset="0"/>
                <a:ea typeface="Arial" panose="020B0604020202020204" pitchFamily="34" charset="0"/>
                <a:cs typeface="Times New Roman" panose="02020603050405020304" pitchFamily="18" charset="0"/>
              </a:rPr>
              <a:t>người góa phụ kiên trì</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b="1" kern="100">
                <a:effectLst/>
                <a:latin typeface="Arial" panose="020B0604020202020204" pitchFamily="34" charset="0"/>
                <a:ea typeface="Arial" panose="020B0604020202020204" pitchFamily="34" charset="0"/>
                <a:cs typeface="Times New Roman" panose="02020603050405020304" pitchFamily="18" charset="0"/>
              </a:rPr>
              <a:t>người Pha-ri-si và người thu thuế</a:t>
            </a:r>
            <a:r>
              <a:rPr lang="en-US" sz="1800" kern="100">
                <a:effectLst/>
                <a:latin typeface="Arial" panose="020B0604020202020204" pitchFamily="34" charset="0"/>
                <a:ea typeface="Arial" panose="020B0604020202020204" pitchFamily="34" charset="0"/>
                <a:cs typeface="Times New Roman" panose="02020603050405020304" pitchFamily="18" charset="0"/>
              </a:rPr>
              <a:t>; và </a:t>
            </a:r>
            <a:r>
              <a:rPr lang="en-US" sz="1800" b="1" kern="100">
                <a:effectLst/>
                <a:latin typeface="Arial" panose="020B0604020202020204" pitchFamily="34" charset="0"/>
                <a:ea typeface="Arial" panose="020B0604020202020204" pitchFamily="34" charset="0"/>
                <a:cs typeface="Times New Roman" panose="02020603050405020304" pitchFamily="18" charset="0"/>
              </a:rPr>
              <a:t>nhà quý tộc du hành</a:t>
            </a:r>
            <a:r>
              <a:rPr lang="en-US" sz="1800" kern="100">
                <a:effectLst/>
                <a:latin typeface="Arial" panose="020B0604020202020204" pitchFamily="34" charset="0"/>
                <a:ea typeface="Arial" panose="020B0604020202020204" pitchFamily="34" charset="0"/>
                <a:cs typeface="Times New Roman" panose="02020603050405020304" pitchFamily="18" charset="0"/>
              </a:rPr>
              <a:t> đã giao cho mỗi người trong số 10 nô lệ của mình một mina (một đồng xu trị giá khoảng 100 ngày lương). </a:t>
            </a: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Câu chuyện về người phú hộ và La-xa-rơ đôi khi được cho là một câu chuyện ngụ ngôn (16:19-31). Tuy nhiên, đây là câu chuyện có thật về hai cá nhân. Chúa Giêsu đưa ra một cái nhìn thoáng qua về thế giới bên kia của một người chưa được cứu. Anh ta bị dày vò trong địa ngục và vô cùng lo sợ rằng những người thân chưa được cứu của anh ta cũng sẽ phải chịu chung số phận.</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07283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Dụ ngôn của Chúa Giêsu</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085367" y="76200"/>
            <a:ext cx="8035613" cy="6629400"/>
          </a:xfrm>
        </p:spPr>
        <p:txBody>
          <a:bodyPr>
            <a:noAutofit/>
          </a:bodyPr>
          <a:lstStyle/>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Dụ ngôn			Xem</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1. Hạt bụi và khúc gỗ</a:t>
            </a:r>
            <a:r>
              <a:rPr lang="en-US" sz="1800" kern="100">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7:1–6; Lu-ca 6:37–43</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2. Hai ngôi nhà		Ma-thi-ơ 7:24–27; Lu-ca 6:47–49</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3. Trẻ em ở chợ		Ma-thi-ơ 11:16–19; Lu-ca 7:32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4. Hai con nợ		Lu-ca 7:42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5. Thần ô uế		Ma-thi-ơ 12:43–45; Lu-ca 11:24–26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6. Thiền định của người giàu	Lu-ca 12:16–21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7. Cây sung cằn cỗi	Lu-ca 13:6–9</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8. Người gieo hạt		Ma-thi-ơ 13:3–8; Mác 4:3–8; Lu Ca 8:5–8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9. Cỏ lùng		Ma-thi-ơ 13:24–30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10. Hạt giống		Mác 4:20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11. Hạt cải		Ma-thi-ơ 13:31–32; Mác 4:31–32; Lu-ca 13:19</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12. Men			Ma-thi-ơ 13:33; Lu-ca 13:21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13. Chiếc đèn		Ma-thi-ơ 5:15; Mác 4:21; Lu-ca 8:16; 11:33</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14. Lưới kéo		Ma-thi-ơ 13:47–48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15. Kho báu ẩn giấu	Ma-thi-ơ 13:44</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84678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Dụ ngôn của Chúa Giêsu</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085367" y="76200"/>
            <a:ext cx="8035613" cy="6629400"/>
          </a:xfrm>
        </p:spPr>
        <p:txBody>
          <a:bodyPr>
            <a:noAutofit/>
          </a:bodyPr>
          <a:lstStyle/>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Dụ ngôn			Xem</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16. Viên ngọc có giá trị lớn	Ma-thi-ơ 13:45–46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17. Người chủ gia đình	Ma-thi-ơ 13:52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18. Cuộc hôn nhân	Ma-thi-ơ 9:15; Mác 2:19–20; Lu-ca 5:34–35</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19. Chiếc áo vá		Ma-thi-ơ 9:16; Mác 2:21; Lu-ca 5:36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20. Những chai rượu	Ma-thi-ơ 9:17; Mác 2:22; Lu-ca 5:37</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21. Vụ thu hoạch		Ma-thi-ơ 9:37; Lu-ca 10:2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22. Đối thủ		Ma-thi-ơ 5:25; Lu-ca 12:58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23. Hai con nợ vỡ nợ	Ma-thi-ơ 18:23–35</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24. Người Sa-ma-ri nhân lành	Lu Ca 10:30–37</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25. Ba chiếc bánh	Lu Ca 11:5–8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26. Người mục tử nhân lành	Giăng 10:1–16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27. Cổng hẹp		Ma-thi-ơ 7:14; Lu-ca 13:24</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28. Những vị khách	Lu-ca 14:7–11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29. Tiệc cưới		Ma-thi-ơ 22:2–9; Lu-ca 14:16–23</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30. Quần áo cưới		Ma-thi-ơ 22:10–14</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77496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Dụ ngôn của Chúa Giêsu</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085367" y="76200"/>
            <a:ext cx="8035613" cy="6629400"/>
          </a:xfrm>
        </p:spPr>
        <p:txBody>
          <a:bodyPr>
            <a:noAutofit/>
          </a:bodyPr>
          <a:lstStyle/>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Dụ ngôn			Xem</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31. Tòa tháp		Lu-ca 14:28–30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32. Nhà vua ra trận	Lu-ca 14:31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33. Con cừu đi lạc	Ma-thi-ơ 18:12–13; Lu-ca 15:4–7</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34. Đồng xu bị mất	Lu-ca 15:8–9</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35. Đứa con hoang đàng	Lu-ca 15:11–32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36. Người quản lý bất công	Lu-ca 16:1–9</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37. Người phú hộ và La-xa-rơ	Lu-ca 16:19–31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38. Nghĩa vụ của nô lệ	Lu-ca 17:7–10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39. Người làm công trong vườn nho		Ma-thi-ơ 20:1–16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40. Những tài năng	Ma-thi-ơ 25:14–30; Lu-ca 19:11–27</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41. Góa phụ phiền muộn	Lu-ca 18:2–5</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42. Người Pha-ri-xi và người thu thuế	Lu-ca 18:10–14</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43. Hai người con trai	Ma-thi-ơ 21:28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44. Người trồng nho	Ma-thi-ơ 21:33–43; Mác 12:1–9; Lu-ca 20:9–15</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45. Cây sung		Ma-thi-ơ 24:32; Mác 13:28; Lu-ca 21:29–30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6444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Dụ ngôn của Chúa Giêsu</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085367" y="76200"/>
            <a:ext cx="8035613" cy="6629400"/>
          </a:xfrm>
        </p:spPr>
        <p:txBody>
          <a:bodyPr>
            <a:noAutofit/>
          </a:bodyPr>
          <a:lstStyle/>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Dụ ngôn			Xem</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46. ​​Nô lệ canh gác	Ma-thi-ơ 24:43; Lu-ca 12:39</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47. Người đàn ông trên hành trình	Mác 13:34</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48. Nhân vật hai nô lệ	Ma-thi-ơ 24:45–51; Lu-ca 12:42–46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49. Mười cô trinh nữ	Ma-thi-ơ 25:1–12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50. Những nô lệ canh gác	Lu-ca 12:36–38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51. Cây nho và cành	Giăng 15:1–6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412902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91310" y="1134681"/>
            <a:ext cx="3393301" cy="4255025"/>
          </a:xfrm>
        </p:spPr>
        <p:txBody>
          <a:bodyPr>
            <a:normAutofit/>
          </a:bodyPr>
          <a:lstStyle/>
          <a:p>
            <a:r>
              <a:rPr lang="vi-VN">
                <a:solidFill>
                  <a:srgbClr val="FFFFFF"/>
                </a:solidFill>
              </a:rPr>
              <a:t>V. PHẦN KẾT LUẬN</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3948743" y="76200"/>
            <a:ext cx="8222375" cy="6756129"/>
          </a:xfrm>
        </p:spPr>
        <p:txBody>
          <a:bodyPr>
            <a:noAutofit/>
          </a:bodyPr>
          <a:lstStyle/>
          <a:p>
            <a:pPr marL="0" marR="0">
              <a:lnSpc>
                <a:spcPct val="115000"/>
              </a:lnSpc>
              <a:spcBef>
                <a:spcPts val="0"/>
              </a:spcBef>
              <a:spcAft>
                <a:spcPts val="800"/>
              </a:spcAft>
            </a:pPr>
            <a:r>
              <a:rPr lang="en-US" sz="2200" kern="100">
                <a:effectLst/>
                <a:latin typeface="Arial" panose="020B0604020202020204" pitchFamily="34" charset="0"/>
                <a:ea typeface="Arial" panose="020B0604020202020204" pitchFamily="34" charset="0"/>
                <a:cs typeface="Times New Roman" panose="02020603050405020304" pitchFamily="18" charset="0"/>
              </a:rPr>
              <a:t>Lu-ca được đào tạo thành </a:t>
            </a:r>
            <a:r>
              <a:rPr lang="en-US" sz="2200" b="1" kern="100">
                <a:effectLst/>
                <a:latin typeface="Arial" panose="020B0604020202020204" pitchFamily="34" charset="0"/>
                <a:ea typeface="Arial" panose="020B0604020202020204" pitchFamily="34" charset="0"/>
                <a:cs typeface="Times New Roman" panose="02020603050405020304" pitchFamily="18" charset="0"/>
              </a:rPr>
              <a:t>bác sĩ</a:t>
            </a:r>
            <a:r>
              <a:rPr lang="en-US" sz="2200" kern="100">
                <a:effectLst/>
                <a:latin typeface="Arial" panose="020B0604020202020204" pitchFamily="34" charset="0"/>
                <a:ea typeface="Arial" panose="020B0604020202020204" pitchFamily="34" charset="0"/>
                <a:cs typeface="Times New Roman" panose="02020603050405020304" pitchFamily="18" charset="0"/>
              </a:rPr>
              <a:t>, làm nhà </a:t>
            </a:r>
            <a:r>
              <a:rPr lang="en-US" sz="2200" b="1" kern="100">
                <a:effectLst/>
                <a:latin typeface="Arial" panose="020B0604020202020204" pitchFamily="34" charset="0"/>
                <a:ea typeface="Arial" panose="020B0604020202020204" pitchFamily="34" charset="0"/>
                <a:cs typeface="Times New Roman" panose="02020603050405020304" pitchFamily="18" charset="0"/>
              </a:rPr>
              <a:t>truyền giáo </a:t>
            </a:r>
            <a:r>
              <a:rPr lang="en-US" sz="2200" kern="100">
                <a:effectLst/>
                <a:latin typeface="Arial" panose="020B0604020202020204" pitchFamily="34" charset="0"/>
                <a:ea typeface="Arial" panose="020B0604020202020204" pitchFamily="34" charset="0"/>
                <a:cs typeface="Times New Roman" panose="02020603050405020304" pitchFamily="18" charset="0"/>
              </a:rPr>
              <a:t>cùng với sứ đồ Phao-lô, </a:t>
            </a:r>
            <a:r>
              <a:rPr lang="en-US" sz="2200" b="1" kern="100">
                <a:effectLst/>
                <a:latin typeface="Arial" panose="020B0604020202020204" pitchFamily="34" charset="0"/>
                <a:ea typeface="Arial" panose="020B0604020202020204" pitchFamily="34" charset="0"/>
                <a:cs typeface="Times New Roman" panose="02020603050405020304" pitchFamily="18" charset="0"/>
              </a:rPr>
              <a:t>mục sư quản nhiệm hội thánh ở Phi-líp</a:t>
            </a:r>
            <a:r>
              <a:rPr lang="en-US" sz="2200" kern="100">
                <a:effectLst/>
                <a:latin typeface="Arial" panose="020B0604020202020204" pitchFamily="34" charset="0"/>
                <a:ea typeface="Arial" panose="020B0604020202020204" pitchFamily="34" charset="0"/>
                <a:cs typeface="Times New Roman" panose="02020603050405020304" pitchFamily="18" charset="0"/>
              </a:rPr>
              <a:t>, nghiên cứu về Chúa Giê-su và </a:t>
            </a:r>
            <a:r>
              <a:rPr lang="en-US" sz="2200" b="1" kern="100">
                <a:effectLst/>
                <a:latin typeface="Arial" panose="020B0604020202020204" pitchFamily="34" charset="0"/>
                <a:ea typeface="Arial" panose="020B0604020202020204" pitchFamily="34" charset="0"/>
                <a:cs typeface="Times New Roman" panose="02020603050405020304" pitchFamily="18" charset="0"/>
              </a:rPr>
              <a:t>viết Phúc Âm </a:t>
            </a:r>
            <a:r>
              <a:rPr lang="en-US" sz="2200" kern="100">
                <a:effectLst/>
                <a:latin typeface="Arial" panose="020B0604020202020204" pitchFamily="34" charset="0"/>
                <a:ea typeface="Arial" panose="020B0604020202020204" pitchFamily="34" charset="0"/>
                <a:cs typeface="Times New Roman" panose="02020603050405020304" pitchFamily="18" charset="0"/>
              </a:rPr>
              <a:t>mang tên </a:t>
            </a:r>
            <a:r>
              <a:rPr lang="vi-VN" sz="2200" kern="100">
                <a:effectLst/>
                <a:latin typeface="Arial" panose="020B0604020202020204" pitchFamily="34" charset="0"/>
                <a:ea typeface="Arial" panose="020B0604020202020204" pitchFamily="34" charset="0"/>
                <a:cs typeface="Times New Roman" panose="02020603050405020304" pitchFamily="18" charset="0"/>
              </a:rPr>
              <a:t>ông</a:t>
            </a:r>
            <a:r>
              <a:rPr lang="en-US" sz="2200" kern="100">
                <a:effectLst/>
                <a:latin typeface="Arial" panose="020B0604020202020204" pitchFamily="34" charset="0"/>
                <a:ea typeface="Arial" panose="020B0604020202020204" pitchFamily="34" charset="0"/>
                <a:cs typeface="Times New Roman" panose="02020603050405020304" pitchFamily="18" charset="0"/>
              </a:rPr>
              <a:t> cũng như sách </a:t>
            </a:r>
            <a:r>
              <a:rPr lang="en-US" sz="2200" b="1" kern="100">
                <a:effectLst/>
                <a:latin typeface="Arial" panose="020B0604020202020204" pitchFamily="34" charset="0"/>
                <a:ea typeface="Arial" panose="020B0604020202020204" pitchFamily="34" charset="0"/>
                <a:cs typeface="Times New Roman" panose="02020603050405020304" pitchFamily="18" charset="0"/>
              </a:rPr>
              <a:t>Công vụ</a:t>
            </a:r>
            <a:r>
              <a:rPr lang="en-US" sz="2200" kern="100">
                <a:effectLst/>
                <a:latin typeface="Arial" panose="020B0604020202020204" pitchFamily="34" charset="0"/>
                <a:ea typeface="Arial" panose="020B0604020202020204" pitchFamily="34" charset="0"/>
                <a:cs typeface="Times New Roman" panose="02020603050405020304" pitchFamily="18" charset="0"/>
              </a:rPr>
              <a:t>. Lu-ca có thể đã viết Phúc âm của mình </a:t>
            </a:r>
            <a:r>
              <a:rPr lang="en-US" sz="2200" b="1" kern="100">
                <a:effectLst/>
                <a:latin typeface="Arial" panose="020B0604020202020204" pitchFamily="34" charset="0"/>
                <a:ea typeface="Arial" panose="020B0604020202020204" pitchFamily="34" charset="0"/>
                <a:cs typeface="Times New Roman" panose="02020603050405020304" pitchFamily="18" charset="0"/>
              </a:rPr>
              <a:t>sớm nhất </a:t>
            </a:r>
            <a:r>
              <a:rPr lang="en-US" sz="2200" kern="100">
                <a:effectLst/>
                <a:latin typeface="Arial" panose="020B0604020202020204" pitchFamily="34" charset="0"/>
                <a:ea typeface="Arial" panose="020B0604020202020204" pitchFamily="34" charset="0"/>
                <a:cs typeface="Times New Roman" panose="02020603050405020304" pitchFamily="18" charset="0"/>
              </a:rPr>
              <a:t>là vào năm </a:t>
            </a:r>
            <a:r>
              <a:rPr lang="en-US" sz="2200" b="1" kern="100">
                <a:effectLst/>
                <a:latin typeface="Arial" panose="020B0604020202020204" pitchFamily="34" charset="0"/>
                <a:ea typeface="Arial" panose="020B0604020202020204" pitchFamily="34" charset="0"/>
                <a:cs typeface="Times New Roman" panose="02020603050405020304" pitchFamily="18" charset="0"/>
              </a:rPr>
              <a:t>58–60 sau Công nguyên </a:t>
            </a:r>
            <a:r>
              <a:rPr lang="en-US" sz="2200" kern="100">
                <a:effectLst/>
                <a:latin typeface="Arial" panose="020B0604020202020204" pitchFamily="34" charset="0"/>
                <a:ea typeface="Arial" panose="020B0604020202020204" pitchFamily="34" charset="0"/>
                <a:cs typeface="Times New Roman" panose="02020603050405020304" pitchFamily="18" charset="0"/>
              </a:rPr>
              <a:t>khi Phao-lô bị giam giữ.</a:t>
            </a:r>
            <a:endParaRPr lang="vi-VN" sz="22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200" b="1" kern="100">
                <a:effectLst/>
                <a:latin typeface="Arial" panose="020B0604020202020204" pitchFamily="34" charset="0"/>
                <a:ea typeface="Arial" panose="020B0604020202020204" pitchFamily="34" charset="0"/>
                <a:cs typeface="Times New Roman" panose="02020603050405020304" pitchFamily="18" charset="0"/>
              </a:rPr>
              <a:t>Mục đích của Lu-ca là đặt nền tảng cho Theophilus, một người ngoại cải đạo, theo câu chuyện lịch sử có thật về Đấng Christ là Đấng Cứu Thế</a:t>
            </a:r>
            <a:r>
              <a:rPr lang="en-US" sz="22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en-US" sz="2200" kern="100">
                <a:effectLst/>
                <a:latin typeface="Arial" panose="020B0604020202020204" pitchFamily="34" charset="0"/>
                <a:ea typeface="Arial" panose="020B0604020202020204" pitchFamily="34" charset="0"/>
                <a:cs typeface="Times New Roman" panose="02020603050405020304" pitchFamily="18" charset="0"/>
              </a:rPr>
              <a:t>Phucs </a:t>
            </a:r>
            <a:r>
              <a:rPr lang="vi-VN" sz="2200" kern="100">
                <a:effectLst/>
                <a:latin typeface="Arial" panose="020B0604020202020204" pitchFamily="34" charset="0"/>
                <a:ea typeface="Arial" panose="020B0604020202020204" pitchFamily="34" charset="0"/>
                <a:cs typeface="Times New Roman" panose="02020603050405020304" pitchFamily="18" charset="0"/>
              </a:rPr>
              <a:t>âm </a:t>
            </a:r>
            <a:r>
              <a:rPr lang="en-US" sz="2200" kern="100">
                <a:effectLst/>
                <a:latin typeface="Arial" panose="020B0604020202020204" pitchFamily="34" charset="0"/>
                <a:ea typeface="Arial" panose="020B0604020202020204" pitchFamily="34" charset="0"/>
                <a:cs typeface="Times New Roman" panose="02020603050405020304" pitchFamily="18" charset="0"/>
              </a:rPr>
              <a:t>Luca là bản tường thuật toàn diện, phổ quát và mang tính cá nhân nhất trong các bản ghi Tin Mừng. </a:t>
            </a:r>
            <a:r>
              <a:rPr lang="en-US" sz="2200" b="1" kern="100">
                <a:effectLst/>
                <a:latin typeface="Arial" panose="020B0604020202020204" pitchFamily="34" charset="0"/>
                <a:ea typeface="Arial" panose="020B0604020202020204" pitchFamily="34" charset="0"/>
                <a:cs typeface="Times New Roman" panose="02020603050405020304" pitchFamily="18" charset="0"/>
              </a:rPr>
              <a:t>Lu-ca nhấn mạnh đến sự tha thứ, thờ phượng, cầu nguyện, bản chất đồng cảm của Đấng Christ và sự tôn trọng của Chúa Giê-su đối với phụ nữ. </a:t>
            </a:r>
            <a:r>
              <a:rPr lang="en-US" sz="2200" kern="100">
                <a:effectLst/>
                <a:latin typeface="Arial" panose="020B0604020202020204" pitchFamily="34" charset="0"/>
                <a:ea typeface="Arial" panose="020B0604020202020204" pitchFamily="34" charset="0"/>
                <a:cs typeface="Times New Roman" panose="02020603050405020304" pitchFamily="18" charset="0"/>
              </a:rPr>
              <a:t>Luca kể về </a:t>
            </a:r>
            <a:r>
              <a:rPr lang="en-US" sz="2200" b="1" kern="100">
                <a:effectLst/>
                <a:latin typeface="Arial" panose="020B0604020202020204" pitchFamily="34" charset="0"/>
                <a:ea typeface="Arial" panose="020B0604020202020204" pitchFamily="34" charset="0"/>
                <a:cs typeface="Times New Roman" panose="02020603050405020304" pitchFamily="18" charset="0"/>
              </a:rPr>
              <a:t>Chúa Thánh </a:t>
            </a:r>
            <a:r>
              <a:rPr lang="en-US" sz="2200" b="1" kern="100">
                <a:latin typeface="Arial" panose="020B0604020202020204" pitchFamily="34" charset="0"/>
                <a:ea typeface="Arial" panose="020B0604020202020204" pitchFamily="34" charset="0"/>
                <a:cs typeface="Times New Roman" panose="02020603050405020304" pitchFamily="18" charset="0"/>
              </a:rPr>
              <a:t>Linh</a:t>
            </a:r>
            <a:r>
              <a:rPr lang="en-US" sz="2200" b="1" kern="100">
                <a:effectLst/>
                <a:latin typeface="Arial" panose="020B0604020202020204" pitchFamily="34" charset="0"/>
                <a:ea typeface="Arial" panose="020B0604020202020204" pitchFamily="34" charset="0"/>
                <a:cs typeface="Times New Roman" panose="02020603050405020304" pitchFamily="18" charset="0"/>
              </a:rPr>
              <a:t> và các dụ ngôn của Chúa</a:t>
            </a:r>
            <a:r>
              <a:rPr lang="en-US" sz="2200" kern="100">
                <a:effectLst/>
                <a:latin typeface="Arial" panose="020B0604020202020204" pitchFamily="34" charset="0"/>
                <a:ea typeface="Arial" panose="020B0604020202020204" pitchFamily="34" charset="0"/>
                <a:cs typeface="Times New Roman" panose="02020603050405020304" pitchFamily="18" charset="0"/>
              </a:rPr>
              <a:t> hơn các Tin Mừng khác. </a:t>
            </a:r>
            <a:endParaRPr lang="vi-VN" sz="22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06079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Lời mở đầu</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0"/>
            <a:ext cx="6659110" cy="6357667"/>
          </a:xfrm>
        </p:spPr>
        <p:txBody>
          <a:bodyPr>
            <a:normAutofit lnSpcReduction="10000"/>
          </a:bodyPr>
          <a:lstStyle/>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Luca là một </a:t>
            </a:r>
            <a:r>
              <a:rPr lang="vi-VN" sz="2400" b="1" kern="100">
                <a:effectLst/>
                <a:latin typeface="Arial" panose="020B0604020202020204" pitchFamily="34" charset="0"/>
                <a:ea typeface="Arial" panose="020B0604020202020204" pitchFamily="34" charset="0"/>
                <a:cs typeface="Times New Roman" panose="02020603050405020304" pitchFamily="18" charset="0"/>
              </a:rPr>
              <a:t>bác sĩ y khoa, một nhà truyền giáo, một sử gia, một nhà nghiên cứu và là tác giả của Phúc âm thứ ba</a:t>
            </a:r>
            <a:r>
              <a:rPr lang="vi-VN" sz="24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Lời tường thuật của ông về cuộc đời và chức vụ của Chúa Giê-su nhấn mạnh rằng </a:t>
            </a:r>
            <a:r>
              <a:rPr lang="vi-VN" sz="2400" b="1" kern="100">
                <a:effectLst/>
                <a:latin typeface="Arial" panose="020B0604020202020204" pitchFamily="34" charset="0"/>
                <a:ea typeface="Arial" panose="020B0604020202020204" pitchFamily="34" charset="0"/>
                <a:cs typeface="Times New Roman" panose="02020603050405020304" pitchFamily="18" charset="0"/>
              </a:rPr>
              <a:t>Ngài là Con Đức Chúa Trời hoàn hảo và là Đấng Cứu Rỗi của toàn thể nhân loại</a:t>
            </a:r>
            <a:r>
              <a:rPr lang="vi-VN" sz="24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Luca là cuốn sách </a:t>
            </a:r>
            <a:r>
              <a:rPr lang="vi-VN" sz="2400" b="1" kern="100">
                <a:effectLst/>
                <a:latin typeface="Arial" panose="020B0604020202020204" pitchFamily="34" charset="0"/>
                <a:ea typeface="Arial" panose="020B0604020202020204" pitchFamily="34" charset="0"/>
                <a:cs typeface="Times New Roman" panose="02020603050405020304" pitchFamily="18" charset="0"/>
              </a:rPr>
              <a:t>dài nhất </a:t>
            </a:r>
            <a:r>
              <a:rPr lang="vi-VN" sz="2400" kern="100">
                <a:effectLst/>
                <a:latin typeface="Arial" panose="020B0604020202020204" pitchFamily="34" charset="0"/>
                <a:ea typeface="Arial" panose="020B0604020202020204" pitchFamily="34" charset="0"/>
                <a:cs typeface="Times New Roman" panose="02020603050405020304" pitchFamily="18" charset="0"/>
              </a:rPr>
              <a:t>trong Tân Ước và cho chúng ta bức tranh </a:t>
            </a:r>
            <a:r>
              <a:rPr lang="vi-VN" sz="2400" b="1" kern="100">
                <a:effectLst/>
                <a:latin typeface="Arial" panose="020B0604020202020204" pitchFamily="34" charset="0"/>
                <a:ea typeface="Arial" panose="020B0604020202020204" pitchFamily="34" charset="0"/>
                <a:cs typeface="Times New Roman" panose="02020603050405020304" pitchFamily="18" charset="0"/>
              </a:rPr>
              <a:t>đầy đủ nhất </a:t>
            </a:r>
            <a:r>
              <a:rPr lang="vi-VN" sz="2400" kern="100">
                <a:effectLst/>
                <a:latin typeface="Arial" panose="020B0604020202020204" pitchFamily="34" charset="0"/>
                <a:ea typeface="Arial" panose="020B0604020202020204" pitchFamily="34" charset="0"/>
                <a:cs typeface="Times New Roman" panose="02020603050405020304" pitchFamily="18" charset="0"/>
              </a:rPr>
              <a:t>về cuộc đời của Chúa </a:t>
            </a:r>
            <a:r>
              <a:rPr lang="vi-VN" sz="2400" kern="100">
                <a:latin typeface="Arial" panose="020B0604020202020204" pitchFamily="34" charset="0"/>
                <a:ea typeface="Arial" panose="020B0604020202020204" pitchFamily="34" charset="0"/>
                <a:cs typeface="Times New Roman" panose="02020603050405020304" pitchFamily="18" charset="0"/>
              </a:rPr>
              <a:t>Giê su Christ</a:t>
            </a:r>
            <a:r>
              <a:rPr lang="vi-VN" sz="24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Luca bắt đầu bằng cách giải thích việc thiên thần Gabriel đã báo trước việc Chúa Giêsu đến với Đức Maria như thế nào, và ông kết thúc bằng cảnh Chúa Giêsu thăng thiên về trời sau khi Ngài sống lại từ cõi chết.</a:t>
            </a:r>
          </a:p>
        </p:txBody>
      </p:sp>
    </p:spTree>
    <p:extLst>
      <p:ext uri="{BB962C8B-B14F-4D97-AF65-F5344CB8AC3E}">
        <p14:creationId xmlns:p14="http://schemas.microsoft.com/office/powerpoint/2010/main" val="214754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Lời mở đầu</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0"/>
            <a:ext cx="6659110" cy="6357667"/>
          </a:xfrm>
        </p:spPr>
        <p:txBody>
          <a:bodyPr>
            <a:normAutofit/>
          </a:bodyPr>
          <a:lstStyle/>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Chương đầu tiên hình ảnh thầy tế lễ Xa-cha-ri bước ra khỏi đền thờ, </a:t>
            </a:r>
            <a:r>
              <a:rPr lang="vi-VN" sz="2400" b="1" kern="100">
                <a:effectLst/>
                <a:latin typeface="Arial" panose="020B0604020202020204" pitchFamily="34" charset="0"/>
                <a:ea typeface="Arial" panose="020B0604020202020204" pitchFamily="34" charset="0"/>
                <a:cs typeface="Times New Roman" panose="02020603050405020304" pitchFamily="18" charset="0"/>
              </a:rPr>
              <a:t>không nói nên lời và không thể ban phước lành </a:t>
            </a:r>
            <a:r>
              <a:rPr lang="vi-VN" sz="2400" kern="100">
                <a:effectLst/>
                <a:latin typeface="Arial" panose="020B0604020202020204" pitchFamily="34" charset="0"/>
                <a:ea typeface="Arial" panose="020B0604020202020204" pitchFamily="34" charset="0"/>
                <a:cs typeface="Times New Roman" panose="02020603050405020304" pitchFamily="18" charset="0"/>
              </a:rPr>
              <a:t>theo thông lệ cho dân chúng. Chương cuối cho thấy </a:t>
            </a:r>
            <a:r>
              <a:rPr lang="vi-VN" sz="2400" b="1" kern="100">
                <a:effectLst/>
                <a:latin typeface="Arial" panose="020B0604020202020204" pitchFamily="34" charset="0"/>
                <a:ea typeface="Arial" panose="020B0604020202020204" pitchFamily="34" charset="0"/>
                <a:cs typeface="Times New Roman" panose="02020603050405020304" pitchFamily="18" charset="0"/>
              </a:rPr>
              <a:t>Chúa Giê-su, thầy tế lễ thượng phẩm vĩ đại của chúng ta, đang ban phước lành chia tay cho các môn đồ</a:t>
            </a:r>
            <a:r>
              <a:rPr lang="vi-VN" sz="2400" kern="100">
                <a:effectLst/>
                <a:latin typeface="Arial" panose="020B0604020202020204" pitchFamily="34" charset="0"/>
                <a:ea typeface="Arial" panose="020B0604020202020204" pitchFamily="34" charset="0"/>
                <a:cs typeface="Times New Roman" panose="02020603050405020304" pitchFamily="18" charset="0"/>
              </a:rPr>
              <a:t>, “Đang khi ban phước cho họ, Ngài rời họ và được đem lên trời” (24:51).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Chúa Giêsu đã </a:t>
            </a:r>
            <a:r>
              <a:rPr lang="vi-VN" sz="2400" b="1" kern="100">
                <a:effectLst/>
                <a:latin typeface="Arial" panose="020B0604020202020204" pitchFamily="34" charset="0"/>
                <a:ea typeface="Arial" panose="020B0604020202020204" pitchFamily="34" charset="0"/>
                <a:cs typeface="Times New Roman" panose="02020603050405020304" pitchFamily="18" charset="0"/>
              </a:rPr>
              <a:t>hoàn tất chức vụ trần thế </a:t>
            </a:r>
            <a:r>
              <a:rPr lang="vi-VN" sz="2400" kern="100">
                <a:effectLst/>
                <a:latin typeface="Arial" panose="020B0604020202020204" pitchFamily="34" charset="0"/>
                <a:ea typeface="Arial" panose="020B0604020202020204" pitchFamily="34" charset="0"/>
                <a:cs typeface="Times New Roman" panose="02020603050405020304" pitchFamily="18" charset="0"/>
              </a:rPr>
              <a:t>của Ngài và đang bước vào chức vụ </a:t>
            </a:r>
            <a:r>
              <a:rPr lang="vi-VN" sz="2400" b="1" kern="100">
                <a:effectLst/>
                <a:latin typeface="Arial" panose="020B0604020202020204" pitchFamily="34" charset="0"/>
                <a:ea typeface="Arial" panose="020B0604020202020204" pitchFamily="34" charset="0"/>
                <a:cs typeface="Times New Roman" panose="02020603050405020304" pitchFamily="18" charset="0"/>
              </a:rPr>
              <a:t>thầy tế lễ thượng phẩm trên trời </a:t>
            </a:r>
            <a:r>
              <a:rPr lang="vi-VN" sz="2400" kern="100">
                <a:effectLst/>
                <a:latin typeface="Arial" panose="020B0604020202020204" pitchFamily="34" charset="0"/>
                <a:ea typeface="Arial" panose="020B0604020202020204" pitchFamily="34" charset="0"/>
                <a:cs typeface="Times New Roman" panose="02020603050405020304" pitchFamily="18" charset="0"/>
              </a:rPr>
              <a:t>để cầu thay cho mọi tín hữu bên hữu Đức Chúa Cha.</a:t>
            </a:r>
          </a:p>
        </p:txBody>
      </p:sp>
    </p:spTree>
    <p:extLst>
      <p:ext uri="{BB962C8B-B14F-4D97-AF65-F5344CB8AC3E}">
        <p14:creationId xmlns:p14="http://schemas.microsoft.com/office/powerpoint/2010/main" val="3779726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739130" cy="4255025"/>
          </a:xfrm>
        </p:spPr>
        <p:txBody>
          <a:bodyPr>
            <a:normAutofit/>
          </a:bodyPr>
          <a:lstStyle/>
          <a:p>
            <a:r>
              <a:rPr lang="vi-VN">
                <a:solidFill>
                  <a:srgbClr val="FFFFFF"/>
                </a:solidFill>
              </a:rPr>
              <a:t>Sự kiện chính</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891904"/>
            <a:ext cx="6659110" cy="4899297"/>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b="1" kern="100">
                <a:effectLst/>
                <a:latin typeface="Arial" panose="020B0604020202020204" pitchFamily="34" charset="0"/>
                <a:ea typeface="Arial" panose="020B0604020202020204" pitchFamily="34" charset="0"/>
                <a:cs typeface="Times New Roman" panose="02020603050405020304" pitchFamily="18" charset="0"/>
              </a:rPr>
              <a:t>Tác giả</a:t>
            </a:r>
            <a:r>
              <a:rPr lang="en-US" sz="2400" kern="100">
                <a:effectLst/>
                <a:latin typeface="Arial" panose="020B0604020202020204" pitchFamily="34" charset="0"/>
                <a:ea typeface="Arial" panose="020B0604020202020204" pitchFamily="34" charset="0"/>
                <a:cs typeface="Times New Roman" panose="02020603050405020304" pitchFamily="18" charset="0"/>
              </a:rPr>
              <a:t>: Luke</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b="1" kern="100">
                <a:effectLst/>
                <a:latin typeface="Arial" panose="020B0604020202020204" pitchFamily="34" charset="0"/>
                <a:ea typeface="Arial" panose="020B0604020202020204" pitchFamily="34" charset="0"/>
                <a:cs typeface="Times New Roman" panose="02020603050405020304" pitchFamily="18" charset="0"/>
              </a:rPr>
              <a:t>Người nhận</a:t>
            </a:r>
            <a:r>
              <a:rPr lang="en-US" sz="2400" kern="100">
                <a:effectLst/>
                <a:latin typeface="Arial" panose="020B0604020202020204" pitchFamily="34" charset="0"/>
                <a:ea typeface="Arial" panose="020B0604020202020204" pitchFamily="34" charset="0"/>
                <a:cs typeface="Times New Roman" panose="02020603050405020304" pitchFamily="18" charset="0"/>
              </a:rPr>
              <a:t>: Theophilus</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b="1" kern="100">
                <a:effectLst/>
                <a:latin typeface="Arial" panose="020B0604020202020204" pitchFamily="34" charset="0"/>
                <a:ea typeface="Arial" panose="020B0604020202020204" pitchFamily="34" charset="0"/>
                <a:cs typeface="Times New Roman" panose="02020603050405020304" pitchFamily="18" charset="0"/>
              </a:rPr>
              <a:t>Nơi viết</a:t>
            </a:r>
            <a:r>
              <a:rPr lang="en-US" sz="2400" kern="100">
                <a:effectLst/>
                <a:latin typeface="Arial" panose="020B0604020202020204" pitchFamily="34" charset="0"/>
                <a:ea typeface="Arial" panose="020B0604020202020204" pitchFamily="34" charset="0"/>
                <a:cs typeface="Times New Roman" panose="02020603050405020304" pitchFamily="18" charset="0"/>
              </a:rPr>
              <a:t>: Caesarea?</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b="1" kern="100">
                <a:effectLst/>
                <a:latin typeface="Arial" panose="020B0604020202020204" pitchFamily="34" charset="0"/>
                <a:ea typeface="Arial" panose="020B0604020202020204" pitchFamily="34" charset="0"/>
                <a:cs typeface="Times New Roman" panose="02020603050405020304" pitchFamily="18" charset="0"/>
              </a:rPr>
              <a:t>Ngày</a:t>
            </a:r>
            <a:r>
              <a:rPr lang="en-US" sz="2400" kern="100">
                <a:effectLst/>
                <a:latin typeface="Arial" panose="020B0604020202020204" pitchFamily="34" charset="0"/>
                <a:ea typeface="Arial" panose="020B0604020202020204" pitchFamily="34" charset="0"/>
                <a:cs typeface="Times New Roman" panose="02020603050405020304" pitchFamily="18" charset="0"/>
              </a:rPr>
              <a:t>: 60 sau Công nguyên</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b="1" kern="100">
                <a:effectLst/>
                <a:latin typeface="Arial" panose="020B0604020202020204" pitchFamily="34" charset="0"/>
                <a:ea typeface="Arial" panose="020B0604020202020204" pitchFamily="34" charset="0"/>
                <a:cs typeface="Times New Roman" panose="02020603050405020304" pitchFamily="18" charset="0"/>
              </a:rPr>
              <a:t>Từ khóa</a:t>
            </a:r>
            <a:r>
              <a:rPr lang="en-US" sz="2400" kern="100">
                <a:effectLst/>
                <a:latin typeface="Arial" panose="020B0604020202020204" pitchFamily="34" charset="0"/>
                <a:ea typeface="Arial" panose="020B0604020202020204" pitchFamily="34" charset="0"/>
                <a:cs typeface="Times New Roman" panose="02020603050405020304" pitchFamily="18" charset="0"/>
              </a:rPr>
              <a:t>: Con người (Gk. laos)</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b="1" kern="100">
                <a:effectLst/>
                <a:latin typeface="Arial" panose="020B0604020202020204" pitchFamily="34" charset="0"/>
                <a:ea typeface="Arial" panose="020B0604020202020204" pitchFamily="34" charset="0"/>
                <a:cs typeface="Times New Roman" panose="02020603050405020304" pitchFamily="18" charset="0"/>
              </a:rPr>
              <a:t>Câu gốc</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kern="100">
                <a:effectLst/>
                <a:latin typeface="Arial" panose="020B0604020202020204" pitchFamily="34" charset="0"/>
                <a:ea typeface="Arial" panose="020B0604020202020204" pitchFamily="34" charset="0"/>
                <a:cs typeface="Times New Roman" panose="02020603050405020304" pitchFamily="18" charset="0"/>
              </a:rPr>
              <a:t>Bởi Con người đã đến tìm và cứu kẻ bị mất</a:t>
            </a:r>
            <a:r>
              <a:rPr lang="en-US" sz="2400" kern="100">
                <a:effectLst/>
                <a:latin typeface="Arial" panose="020B0604020202020204" pitchFamily="34" charset="0"/>
                <a:ea typeface="Arial" panose="020B0604020202020204" pitchFamily="34" charset="0"/>
                <a:cs typeface="Times New Roman" panose="02020603050405020304" pitchFamily="18" charset="0"/>
              </a:rPr>
              <a:t>” (19:10).</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9785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3" y="152400"/>
            <a:ext cx="7571435" cy="6400800"/>
          </a:xfrm>
        </p:spPr>
        <p:txBody>
          <a:bodyPr>
            <a:noAutofit/>
          </a:bodyPr>
          <a:lstStyle/>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Luca, tác giả Phúc Âm mang tên ông, chỉ được nhắc đến tên ba lần trong Tân Ước. </a:t>
            </a:r>
          </a:p>
          <a:p>
            <a:pPr marL="0" marR="0">
              <a:lnSpc>
                <a:spcPct val="115000"/>
              </a:lnSpc>
              <a:spcBef>
                <a:spcPts val="0"/>
              </a:spcBef>
              <a:spcAft>
                <a:spcPts val="800"/>
              </a:spcAft>
            </a:pPr>
            <a:r>
              <a:rPr lang="en-US" sz="2800" b="1" kern="100">
                <a:effectLst/>
                <a:latin typeface="Arial" panose="020B0604020202020204" pitchFamily="34" charset="0"/>
                <a:ea typeface="Arial" panose="020B0604020202020204" pitchFamily="34" charset="0"/>
                <a:cs typeface="Times New Roman" panose="02020603050405020304" pitchFamily="18" charset="0"/>
              </a:rPr>
              <a:t>Ông đã cùng Phao-lô đến Trô-át trong chuyến hành trình truyền giáo thứ hai với tư cách là thành viên của nhóm truyền giáo</a:t>
            </a:r>
            <a:r>
              <a:rPr lang="en-US" sz="2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en-US" sz="2800" b="1" kern="100">
                <a:effectLst/>
                <a:latin typeface="Arial" panose="020B0604020202020204" pitchFamily="34" charset="0"/>
                <a:ea typeface="Arial" panose="020B0604020202020204" pitchFamily="34" charset="0"/>
                <a:cs typeface="Times New Roman" panose="02020603050405020304" pitchFamily="18" charset="0"/>
              </a:rPr>
              <a:t>Lu-ca vẫn ở đó để chăn dắt hội thánh Phi-líp</a:t>
            </a:r>
            <a:r>
              <a:rPr lang="en-US" sz="2800" kern="100">
                <a:effectLst/>
                <a:latin typeface="Arial" panose="020B0604020202020204" pitchFamily="34" charset="0"/>
                <a:ea typeface="Arial" panose="020B0604020202020204" pitchFamily="34" charset="0"/>
                <a:cs typeface="Times New Roman" panose="02020603050405020304" pitchFamily="18" charset="0"/>
              </a:rPr>
              <a:t> khi Phao-lô rời đi Tê-sa-lô-ni-ca, A-thên và Cô-rinh-tô. </a:t>
            </a:r>
          </a:p>
          <a:p>
            <a:pPr marL="0" marR="0">
              <a:lnSpc>
                <a:spcPct val="115000"/>
              </a:lnSpc>
              <a:spcBef>
                <a:spcPts val="0"/>
              </a:spcBef>
              <a:spcAft>
                <a:spcPts val="800"/>
              </a:spcAft>
            </a:pPr>
            <a:r>
              <a:rPr lang="en-US" sz="2800" b="1" kern="100">
                <a:effectLst/>
                <a:latin typeface="Arial" panose="020B0604020202020204" pitchFamily="34" charset="0"/>
                <a:ea typeface="Arial" panose="020B0604020202020204" pitchFamily="34" charset="0"/>
                <a:cs typeface="Times New Roman" panose="02020603050405020304" pitchFamily="18" charset="0"/>
              </a:rPr>
              <a:t>Lu-ca cũng đi cùng Phao-lô trong phần cuối của hành trình truyền giáo thứ ba</a:t>
            </a:r>
            <a:endParaRPr lang="en-US"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45125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152400"/>
            <a:ext cx="7761888" cy="6205267"/>
          </a:xfrm>
        </p:spPr>
        <p:txBody>
          <a:bodyPr>
            <a:noAutofit/>
          </a:bodyPr>
          <a:lstStyle/>
          <a:p>
            <a:pPr marL="0" marR="0">
              <a:lnSpc>
                <a:spcPct val="115000"/>
              </a:lnSpc>
              <a:spcBef>
                <a:spcPts val="0"/>
              </a:spcBef>
              <a:spcAft>
                <a:spcPts val="800"/>
              </a:spcAft>
            </a:pPr>
            <a:r>
              <a:rPr lang="en-US" sz="2800" b="1" kern="100">
                <a:effectLst/>
                <a:latin typeface="Arial" panose="020B0604020202020204" pitchFamily="34" charset="0"/>
                <a:ea typeface="Arial" panose="020B0604020202020204" pitchFamily="34" charset="0"/>
                <a:cs typeface="Times New Roman" panose="02020603050405020304" pitchFamily="18" charset="0"/>
              </a:rPr>
              <a:t>Lu-ca ở lại với Phao-lô tại Rô-ma </a:t>
            </a:r>
            <a:r>
              <a:rPr lang="en-US" sz="2800" kern="100">
                <a:effectLst/>
                <a:latin typeface="Arial" panose="020B0604020202020204" pitchFamily="34" charset="0"/>
                <a:ea typeface="Arial" panose="020B0604020202020204" pitchFamily="34" charset="0"/>
                <a:cs typeface="Times New Roman" panose="02020603050405020304" pitchFamily="18" charset="0"/>
              </a:rPr>
              <a:t>và được nhắc đến trong hai lá thư trong tù của Phao-lô. </a:t>
            </a:r>
          </a:p>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Lu-ca có thể là người Do Thái, nhưng có lẽ ông là người ngoại bang. </a:t>
            </a:r>
          </a:p>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Lu-ca là người duy nhất ở cùng Phao-lô trong thời gian ông bị giam ở Rô-ma lần cuối trước khi Phao-lô bị chặt đầu.</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39202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3" y="152400"/>
            <a:ext cx="7742843" cy="6205267"/>
          </a:xfrm>
        </p:spPr>
        <p:txBody>
          <a:bodyPr>
            <a:noAutofit/>
          </a:bodyPr>
          <a:lstStyle/>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Bằng chứng bên ngoài bao gồm những nhận xét của các giáo phụ đầu tiên và các tài liệu khác. </a:t>
            </a:r>
          </a:p>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Một bằng chứng nội tại là Lu-ca và Công vụ có một tác giả chung. </a:t>
            </a:r>
            <a:r>
              <a:rPr lang="en-US" sz="2800" b="1" kern="100">
                <a:effectLst/>
                <a:latin typeface="Arial" panose="020B0604020202020204" pitchFamily="34" charset="0"/>
                <a:ea typeface="Arial" panose="020B0604020202020204" pitchFamily="34" charset="0"/>
                <a:cs typeface="Times New Roman" panose="02020603050405020304" pitchFamily="18" charset="0"/>
              </a:rPr>
              <a:t>Cả hai đều đề cập đến cùng một cá nhân, Theophilus </a:t>
            </a:r>
            <a:r>
              <a:rPr lang="en-US" sz="2800" kern="100">
                <a:effectLst/>
                <a:latin typeface="Arial" panose="020B0604020202020204" pitchFamily="34" charset="0"/>
                <a:ea typeface="Arial" panose="020B0604020202020204" pitchFamily="34" charset="0"/>
                <a:cs typeface="Times New Roman" panose="02020603050405020304" pitchFamily="18" charset="0"/>
              </a:rPr>
              <a:t>(Lu-ca 1:3; Công vụ 1:1). </a:t>
            </a:r>
          </a:p>
          <a:p>
            <a:pPr marL="0" marR="0">
              <a:lnSpc>
                <a:spcPct val="115000"/>
              </a:lnSpc>
              <a:spcBef>
                <a:spcPts val="0"/>
              </a:spcBef>
              <a:spcAft>
                <a:spcPts val="800"/>
              </a:spcAft>
            </a:pPr>
            <a:r>
              <a:rPr lang="en-US" sz="2800" b="1" kern="100">
                <a:effectLst/>
                <a:latin typeface="Arial" panose="020B0604020202020204" pitchFamily="34" charset="0"/>
                <a:ea typeface="Arial" panose="020B0604020202020204" pitchFamily="34" charset="0"/>
                <a:cs typeface="Times New Roman" panose="02020603050405020304" pitchFamily="18" charset="0"/>
              </a:rPr>
              <a:t>Bất cứ ai viết Công vụ cũng viết Luca</a:t>
            </a:r>
            <a:r>
              <a:rPr lang="en-US" sz="2800" kern="100">
                <a:effectLst/>
                <a:latin typeface="Arial" panose="020B0604020202020204" pitchFamily="34" charset="0"/>
                <a:ea typeface="Arial" panose="020B0604020202020204" pitchFamily="34" charset="0"/>
                <a:cs typeface="Times New Roman" panose="02020603050405020304" pitchFamily="18" charset="0"/>
              </a:rPr>
              <a:t>.</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96150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TM04033919[[fn=Circuit]]</Template>
  <TotalTime>24682</TotalTime>
  <Words>4587</Words>
  <Application>Microsoft Office PowerPoint</Application>
  <PresentationFormat>Custom</PresentationFormat>
  <Paragraphs>240</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Tw Cen MT</vt:lpstr>
      <vt:lpstr>Verdana</vt:lpstr>
      <vt:lpstr>Circuit</vt:lpstr>
      <vt:lpstr>Tôn Vinh Đức Chúa Trời</vt:lpstr>
      <vt:lpstr>Sơ lược tân ước 101 – ch 7</vt:lpstr>
      <vt:lpstr>ch 7: Lu-Ca – con người (luke – The Son of Man)</vt:lpstr>
      <vt:lpstr>Lời mở đầu</vt:lpstr>
      <vt:lpstr>Lời mở đầu</vt:lpstr>
      <vt:lpstr>Sự kiện chính</vt:lpstr>
      <vt:lpstr>I. TÁC GIẢ</vt:lpstr>
      <vt:lpstr>I. TÁC GIẢ</vt:lpstr>
      <vt:lpstr>I. TÁC GIẢ</vt:lpstr>
      <vt:lpstr>I. TÁC GIẢ</vt:lpstr>
      <vt:lpstr>I. TÁC GIẢ</vt:lpstr>
      <vt:lpstr>II. NGƯỜI NHẬN</vt:lpstr>
      <vt:lpstr>III. DỊP VÀ NGÀY</vt:lpstr>
      <vt:lpstr>III. DỊP VÀ NGÀY</vt:lpstr>
      <vt:lpstr>III. DỊP VÀ NGÀY</vt:lpstr>
      <vt:lpstr>III. DỊP VÀ NGÀY</vt:lpstr>
      <vt:lpstr>IV. THỂ LOẠI VÀ CƠ CẤU</vt:lpstr>
      <vt:lpstr>IV. THỂ LOẠI VÀ CƠ CẤU</vt:lpstr>
      <vt:lpstr>IV. THỂ LOẠI VÀ CƠ CẤU</vt:lpstr>
      <vt:lpstr>IV. THỂ LOẠI VÀ CƠ CẤU</vt:lpstr>
      <vt:lpstr>IV. THỂ LOẠI VÀ CƠ CẤU</vt:lpstr>
      <vt:lpstr>IV. TIN NHẮN - Phúc âm toàn diện  </vt:lpstr>
      <vt:lpstr>IV. TIN NHẮN - Tin Mừng phổ quát  </vt:lpstr>
      <vt:lpstr>IV. TIN NHẮN - Phúc âm lịch sử   </vt:lpstr>
      <vt:lpstr>IV. TIN NHẮN - Phúc Âm Cá Nhân   </vt:lpstr>
      <vt:lpstr>IV. TIN NHẮN - Phúc âm thấp hèn   </vt:lpstr>
      <vt:lpstr>IV. TIN NHẮN - Tin Mừng tha thứ   </vt:lpstr>
      <vt:lpstr>IV. TIN NHẮN - Ăn năn - μετανοέω  </vt:lpstr>
      <vt:lpstr>IV. TIN NHẮN - Tin Mừng cầu nguyện   </vt:lpstr>
      <vt:lpstr>IV. TIN NHẮN - Tin Mừng đáng tôn kính   </vt:lpstr>
      <vt:lpstr>IV. TIN NHẮN - Tin Mừng Phụ Nữ   </vt:lpstr>
      <vt:lpstr>IV. TIN NHẮN - Tin Mừng Chúa Thánh linh   </vt:lpstr>
      <vt:lpstr>IV. TIN NHẮN - Tin Mừng Dụ ngôn   </vt:lpstr>
      <vt:lpstr>IV. TIN NHẮN - Dụ ngôn của Chúa Giêsu   </vt:lpstr>
      <vt:lpstr>IV. TIN NHẮN - Dụ ngôn của Chúa Giêsu   </vt:lpstr>
      <vt:lpstr>IV. TIN NHẮN - Dụ ngôn của Chúa Giêsu   </vt:lpstr>
      <vt:lpstr>IV. TIN NHẮN - Dụ ngôn của Chúa Giêsu   </vt:lpstr>
      <vt:lpstr>V. PHẦN KẾT LUẬN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Bám lấy sự lãnh đạo bằng phục vụ (Servant Leadership): Theo bước chân của Chúa Giê-su Christ.</dc:title>
  <dc:creator>Johnathan Hoang</dc:creator>
  <cp:lastModifiedBy>Johnathan Hoang</cp:lastModifiedBy>
  <cp:revision>13</cp:revision>
  <dcterms:created xsi:type="dcterms:W3CDTF">2024-04-19T16:38:10Z</dcterms:created>
  <dcterms:modified xsi:type="dcterms:W3CDTF">2024-06-19T23:50:28Z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