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1"/>
  </p:notesMasterIdLst>
  <p:handoutMasterIdLst>
    <p:handoutMasterId r:id="rId42"/>
  </p:handoutMasterIdLst>
  <p:sldIdLst>
    <p:sldId id="303" r:id="rId5"/>
    <p:sldId id="366" r:id="rId6"/>
    <p:sldId id="405" r:id="rId7"/>
    <p:sldId id="312" r:id="rId8"/>
    <p:sldId id="458" r:id="rId9"/>
    <p:sldId id="406" r:id="rId10"/>
    <p:sldId id="459" r:id="rId11"/>
    <p:sldId id="460" r:id="rId12"/>
    <p:sldId id="461" r:id="rId13"/>
    <p:sldId id="462" r:id="rId14"/>
    <p:sldId id="463" r:id="rId15"/>
    <p:sldId id="341" r:id="rId16"/>
    <p:sldId id="464" r:id="rId17"/>
    <p:sldId id="465" r:id="rId18"/>
    <p:sldId id="466" r:id="rId19"/>
    <p:sldId id="402" r:id="rId20"/>
    <p:sldId id="468" r:id="rId21"/>
    <p:sldId id="470" r:id="rId22"/>
    <p:sldId id="471" r:id="rId23"/>
    <p:sldId id="403" r:id="rId24"/>
    <p:sldId id="472" r:id="rId25"/>
    <p:sldId id="473" r:id="rId26"/>
    <p:sldId id="474" r:id="rId27"/>
    <p:sldId id="431" r:id="rId28"/>
    <p:sldId id="475" r:id="rId29"/>
    <p:sldId id="476" r:id="rId30"/>
    <p:sldId id="477" r:id="rId31"/>
    <p:sldId id="478" r:id="rId32"/>
    <p:sldId id="479" r:id="rId33"/>
    <p:sldId id="480" r:id="rId34"/>
    <p:sldId id="481" r:id="rId35"/>
    <p:sldId id="482" r:id="rId36"/>
    <p:sldId id="483" r:id="rId37"/>
    <p:sldId id="342" r:id="rId38"/>
    <p:sldId id="486" r:id="rId39"/>
    <p:sldId id="485" r:id="rId4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66021" autoAdjust="0"/>
  </p:normalViewPr>
  <p:slideViewPr>
    <p:cSldViewPr showGuides="1">
      <p:cViewPr varScale="1">
        <p:scale>
          <a:sx n="77" d="100"/>
          <a:sy n="77" d="100"/>
        </p:scale>
        <p:origin x="288" y="90"/>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A6946B57-3231-4BB6-AAF1-4DEF589F0E26}"/>
    <pc:docChg chg="modSld">
      <pc:chgData name="Johnathan Hoang" userId="d3886d889f7ec06d" providerId="LiveId" clId="{A6946B57-3231-4BB6-AAF1-4DEF589F0E26}" dt="2024-06-12T22:21:36.658" v="30" actId="6549"/>
      <pc:docMkLst>
        <pc:docMk/>
      </pc:docMkLst>
      <pc:sldChg chg="modNotesTx">
        <pc:chgData name="Johnathan Hoang" userId="d3886d889f7ec06d" providerId="LiveId" clId="{A6946B57-3231-4BB6-AAF1-4DEF589F0E26}" dt="2024-06-12T22:20:16.573" v="6" actId="6549"/>
        <pc:sldMkLst>
          <pc:docMk/>
          <pc:sldMk cId="1558923905" sldId="341"/>
        </pc:sldMkLst>
      </pc:sldChg>
      <pc:sldChg chg="modNotesTx">
        <pc:chgData name="Johnathan Hoang" userId="d3886d889f7ec06d" providerId="LiveId" clId="{A6946B57-3231-4BB6-AAF1-4DEF589F0E26}" dt="2024-06-12T22:21:30.495" v="28" actId="6549"/>
        <pc:sldMkLst>
          <pc:docMk/>
          <pc:sldMk cId="1506079475" sldId="342"/>
        </pc:sldMkLst>
      </pc:sldChg>
      <pc:sldChg chg="modNotesTx">
        <pc:chgData name="Johnathan Hoang" userId="d3886d889f7ec06d" providerId="LiveId" clId="{A6946B57-3231-4BB6-AAF1-4DEF589F0E26}" dt="2024-06-12T22:20:29.073" v="10" actId="6549"/>
        <pc:sldMkLst>
          <pc:docMk/>
          <pc:sldMk cId="2429164751" sldId="402"/>
        </pc:sldMkLst>
      </pc:sldChg>
      <pc:sldChg chg="modNotesTx">
        <pc:chgData name="Johnathan Hoang" userId="d3886d889f7ec06d" providerId="LiveId" clId="{A6946B57-3231-4BB6-AAF1-4DEF589F0E26}" dt="2024-06-12T22:20:42.177" v="14" actId="6549"/>
        <pc:sldMkLst>
          <pc:docMk/>
          <pc:sldMk cId="3093914689" sldId="403"/>
        </pc:sldMkLst>
      </pc:sldChg>
      <pc:sldChg chg="modNotesTx">
        <pc:chgData name="Johnathan Hoang" userId="d3886d889f7ec06d" providerId="LiveId" clId="{A6946B57-3231-4BB6-AAF1-4DEF589F0E26}" dt="2024-06-12T22:19:56.735" v="0" actId="6549"/>
        <pc:sldMkLst>
          <pc:docMk/>
          <pc:sldMk cId="1666008425" sldId="406"/>
        </pc:sldMkLst>
      </pc:sldChg>
      <pc:sldChg chg="modNotesTx">
        <pc:chgData name="Johnathan Hoang" userId="d3886d889f7ec06d" providerId="LiveId" clId="{A6946B57-3231-4BB6-AAF1-4DEF589F0E26}" dt="2024-06-12T22:20:58.837" v="18" actId="6549"/>
        <pc:sldMkLst>
          <pc:docMk/>
          <pc:sldMk cId="1786213235" sldId="431"/>
        </pc:sldMkLst>
      </pc:sldChg>
      <pc:sldChg chg="modNotesTx">
        <pc:chgData name="Johnathan Hoang" userId="d3886d889f7ec06d" providerId="LiveId" clId="{A6946B57-3231-4BB6-AAF1-4DEF589F0E26}" dt="2024-06-12T22:20:00.270" v="1" actId="6549"/>
        <pc:sldMkLst>
          <pc:docMk/>
          <pc:sldMk cId="571438195" sldId="459"/>
        </pc:sldMkLst>
      </pc:sldChg>
      <pc:sldChg chg="modNotesTx">
        <pc:chgData name="Johnathan Hoang" userId="d3886d889f7ec06d" providerId="LiveId" clId="{A6946B57-3231-4BB6-AAF1-4DEF589F0E26}" dt="2024-06-12T22:20:03.178" v="2" actId="6549"/>
        <pc:sldMkLst>
          <pc:docMk/>
          <pc:sldMk cId="2555546223" sldId="460"/>
        </pc:sldMkLst>
      </pc:sldChg>
      <pc:sldChg chg="modNotesTx">
        <pc:chgData name="Johnathan Hoang" userId="d3886d889f7ec06d" providerId="LiveId" clId="{A6946B57-3231-4BB6-AAF1-4DEF589F0E26}" dt="2024-06-12T22:20:07.139" v="3" actId="6549"/>
        <pc:sldMkLst>
          <pc:docMk/>
          <pc:sldMk cId="3340152520" sldId="461"/>
        </pc:sldMkLst>
      </pc:sldChg>
      <pc:sldChg chg="modNotesTx">
        <pc:chgData name="Johnathan Hoang" userId="d3886d889f7ec06d" providerId="LiveId" clId="{A6946B57-3231-4BB6-AAF1-4DEF589F0E26}" dt="2024-06-12T22:20:10.558" v="4" actId="6549"/>
        <pc:sldMkLst>
          <pc:docMk/>
          <pc:sldMk cId="50917123" sldId="462"/>
        </pc:sldMkLst>
      </pc:sldChg>
      <pc:sldChg chg="modNotesTx">
        <pc:chgData name="Johnathan Hoang" userId="d3886d889f7ec06d" providerId="LiveId" clId="{A6946B57-3231-4BB6-AAF1-4DEF589F0E26}" dt="2024-06-12T22:20:13.079" v="5" actId="6549"/>
        <pc:sldMkLst>
          <pc:docMk/>
          <pc:sldMk cId="1045125251" sldId="463"/>
        </pc:sldMkLst>
      </pc:sldChg>
      <pc:sldChg chg="modNotesTx">
        <pc:chgData name="Johnathan Hoang" userId="d3886d889f7ec06d" providerId="LiveId" clId="{A6946B57-3231-4BB6-AAF1-4DEF589F0E26}" dt="2024-06-12T22:20:19.025" v="7" actId="6549"/>
        <pc:sldMkLst>
          <pc:docMk/>
          <pc:sldMk cId="3513655325" sldId="464"/>
        </pc:sldMkLst>
      </pc:sldChg>
      <pc:sldChg chg="modNotesTx">
        <pc:chgData name="Johnathan Hoang" userId="d3886d889f7ec06d" providerId="LiveId" clId="{A6946B57-3231-4BB6-AAF1-4DEF589F0E26}" dt="2024-06-12T22:20:22.091" v="8" actId="6549"/>
        <pc:sldMkLst>
          <pc:docMk/>
          <pc:sldMk cId="273316373" sldId="465"/>
        </pc:sldMkLst>
      </pc:sldChg>
      <pc:sldChg chg="modNotesTx">
        <pc:chgData name="Johnathan Hoang" userId="d3886d889f7ec06d" providerId="LiveId" clId="{A6946B57-3231-4BB6-AAF1-4DEF589F0E26}" dt="2024-06-12T22:20:26.293" v="9" actId="6549"/>
        <pc:sldMkLst>
          <pc:docMk/>
          <pc:sldMk cId="3776822401" sldId="466"/>
        </pc:sldMkLst>
      </pc:sldChg>
      <pc:sldChg chg="modNotesTx">
        <pc:chgData name="Johnathan Hoang" userId="d3886d889f7ec06d" providerId="LiveId" clId="{A6946B57-3231-4BB6-AAF1-4DEF589F0E26}" dt="2024-06-12T22:20:32.855" v="11" actId="6549"/>
        <pc:sldMkLst>
          <pc:docMk/>
          <pc:sldMk cId="1402653906" sldId="468"/>
        </pc:sldMkLst>
      </pc:sldChg>
      <pc:sldChg chg="modNotesTx">
        <pc:chgData name="Johnathan Hoang" userId="d3886d889f7ec06d" providerId="LiveId" clId="{A6946B57-3231-4BB6-AAF1-4DEF589F0E26}" dt="2024-06-12T22:20:36.066" v="12" actId="6549"/>
        <pc:sldMkLst>
          <pc:docMk/>
          <pc:sldMk cId="1802401880" sldId="470"/>
        </pc:sldMkLst>
      </pc:sldChg>
      <pc:sldChg chg="modNotesTx">
        <pc:chgData name="Johnathan Hoang" userId="d3886d889f7ec06d" providerId="LiveId" clId="{A6946B57-3231-4BB6-AAF1-4DEF589F0E26}" dt="2024-06-12T22:20:39.367" v="13" actId="6549"/>
        <pc:sldMkLst>
          <pc:docMk/>
          <pc:sldMk cId="2855534712" sldId="471"/>
        </pc:sldMkLst>
      </pc:sldChg>
      <pc:sldChg chg="modNotesTx">
        <pc:chgData name="Johnathan Hoang" userId="d3886d889f7ec06d" providerId="LiveId" clId="{A6946B57-3231-4BB6-AAF1-4DEF589F0E26}" dt="2024-06-12T22:20:49.418" v="15" actId="6549"/>
        <pc:sldMkLst>
          <pc:docMk/>
          <pc:sldMk cId="3184489307" sldId="472"/>
        </pc:sldMkLst>
      </pc:sldChg>
      <pc:sldChg chg="modNotesTx">
        <pc:chgData name="Johnathan Hoang" userId="d3886d889f7ec06d" providerId="LiveId" clId="{A6946B57-3231-4BB6-AAF1-4DEF589F0E26}" dt="2024-06-12T22:20:52.700" v="16" actId="6549"/>
        <pc:sldMkLst>
          <pc:docMk/>
          <pc:sldMk cId="2387270412" sldId="473"/>
        </pc:sldMkLst>
      </pc:sldChg>
      <pc:sldChg chg="modNotesTx">
        <pc:chgData name="Johnathan Hoang" userId="d3886d889f7ec06d" providerId="LiveId" clId="{A6946B57-3231-4BB6-AAF1-4DEF589F0E26}" dt="2024-06-12T22:20:55.428" v="17" actId="6549"/>
        <pc:sldMkLst>
          <pc:docMk/>
          <pc:sldMk cId="1272609451" sldId="474"/>
        </pc:sldMkLst>
      </pc:sldChg>
      <pc:sldChg chg="modNotesTx">
        <pc:chgData name="Johnathan Hoang" userId="d3886d889f7ec06d" providerId="LiveId" clId="{A6946B57-3231-4BB6-AAF1-4DEF589F0E26}" dt="2024-06-12T22:21:01.842" v="19" actId="6549"/>
        <pc:sldMkLst>
          <pc:docMk/>
          <pc:sldMk cId="3736810439" sldId="475"/>
        </pc:sldMkLst>
      </pc:sldChg>
      <pc:sldChg chg="modNotesTx">
        <pc:chgData name="Johnathan Hoang" userId="d3886d889f7ec06d" providerId="LiveId" clId="{A6946B57-3231-4BB6-AAF1-4DEF589F0E26}" dt="2024-06-12T22:21:05.200" v="20" actId="6549"/>
        <pc:sldMkLst>
          <pc:docMk/>
          <pc:sldMk cId="3097559979" sldId="476"/>
        </pc:sldMkLst>
      </pc:sldChg>
      <pc:sldChg chg="modNotesTx">
        <pc:chgData name="Johnathan Hoang" userId="d3886d889f7ec06d" providerId="LiveId" clId="{A6946B57-3231-4BB6-AAF1-4DEF589F0E26}" dt="2024-06-12T22:21:08.350" v="21" actId="6549"/>
        <pc:sldMkLst>
          <pc:docMk/>
          <pc:sldMk cId="929615893" sldId="477"/>
        </pc:sldMkLst>
      </pc:sldChg>
      <pc:sldChg chg="modNotesTx">
        <pc:chgData name="Johnathan Hoang" userId="d3886d889f7ec06d" providerId="LiveId" clId="{A6946B57-3231-4BB6-AAF1-4DEF589F0E26}" dt="2024-06-12T22:21:11.599" v="22" actId="6549"/>
        <pc:sldMkLst>
          <pc:docMk/>
          <pc:sldMk cId="90050767" sldId="478"/>
        </pc:sldMkLst>
      </pc:sldChg>
      <pc:sldChg chg="modNotesTx">
        <pc:chgData name="Johnathan Hoang" userId="d3886d889f7ec06d" providerId="LiveId" clId="{A6946B57-3231-4BB6-AAF1-4DEF589F0E26}" dt="2024-06-12T22:21:15.380" v="23" actId="6549"/>
        <pc:sldMkLst>
          <pc:docMk/>
          <pc:sldMk cId="1673110885" sldId="479"/>
        </pc:sldMkLst>
      </pc:sldChg>
      <pc:sldChg chg="modNotesTx">
        <pc:chgData name="Johnathan Hoang" userId="d3886d889f7ec06d" providerId="LiveId" clId="{A6946B57-3231-4BB6-AAF1-4DEF589F0E26}" dt="2024-06-12T22:21:19.028" v="24" actId="6549"/>
        <pc:sldMkLst>
          <pc:docMk/>
          <pc:sldMk cId="178589713" sldId="480"/>
        </pc:sldMkLst>
      </pc:sldChg>
      <pc:sldChg chg="modNotesTx">
        <pc:chgData name="Johnathan Hoang" userId="d3886d889f7ec06d" providerId="LiveId" clId="{A6946B57-3231-4BB6-AAF1-4DEF589F0E26}" dt="2024-06-12T22:21:21.594" v="25" actId="6549"/>
        <pc:sldMkLst>
          <pc:docMk/>
          <pc:sldMk cId="3747300883" sldId="481"/>
        </pc:sldMkLst>
      </pc:sldChg>
      <pc:sldChg chg="modNotesTx">
        <pc:chgData name="Johnathan Hoang" userId="d3886d889f7ec06d" providerId="LiveId" clId="{A6946B57-3231-4BB6-AAF1-4DEF589F0E26}" dt="2024-06-12T22:21:24.678" v="26" actId="6549"/>
        <pc:sldMkLst>
          <pc:docMk/>
          <pc:sldMk cId="2377506849" sldId="482"/>
        </pc:sldMkLst>
      </pc:sldChg>
      <pc:sldChg chg="modNotesTx">
        <pc:chgData name="Johnathan Hoang" userId="d3886d889f7ec06d" providerId="LiveId" clId="{A6946B57-3231-4BB6-AAF1-4DEF589F0E26}" dt="2024-06-12T22:21:27.704" v="27" actId="6549"/>
        <pc:sldMkLst>
          <pc:docMk/>
          <pc:sldMk cId="3449944553" sldId="483"/>
        </pc:sldMkLst>
      </pc:sldChg>
      <pc:sldChg chg="modNotesTx">
        <pc:chgData name="Johnathan Hoang" userId="d3886d889f7ec06d" providerId="LiveId" clId="{A6946B57-3231-4BB6-AAF1-4DEF589F0E26}" dt="2024-06-12T22:21:36.658" v="30" actId="6549"/>
        <pc:sldMkLst>
          <pc:docMk/>
          <pc:sldMk cId="921102184" sldId="485"/>
        </pc:sldMkLst>
      </pc:sldChg>
      <pc:sldChg chg="modNotesTx">
        <pc:chgData name="Johnathan Hoang" userId="d3886d889f7ec06d" providerId="LiveId" clId="{A6946B57-3231-4BB6-AAF1-4DEF589F0E26}" dt="2024-06-12T22:21:33.791" v="29" actId="6549"/>
        <pc:sldMkLst>
          <pc:docMk/>
          <pc:sldMk cId="1175202607" sldId="4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12/06/2024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12/06/2024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426496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128042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54792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320420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188451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25542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304959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2716766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342581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1506595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320582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22</a:t>
            </a:fld>
            <a:endParaRPr lang="vi-VN" dirty="0"/>
          </a:p>
        </p:txBody>
      </p:sp>
    </p:spTree>
    <p:extLst>
      <p:ext uri="{BB962C8B-B14F-4D97-AF65-F5344CB8AC3E}">
        <p14:creationId xmlns:p14="http://schemas.microsoft.com/office/powerpoint/2010/main" val="3737465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23</a:t>
            </a:fld>
            <a:endParaRPr lang="vi-VN" dirty="0"/>
          </a:p>
        </p:txBody>
      </p:sp>
    </p:spTree>
    <p:extLst>
      <p:ext uri="{BB962C8B-B14F-4D97-AF65-F5344CB8AC3E}">
        <p14:creationId xmlns:p14="http://schemas.microsoft.com/office/powerpoint/2010/main" val="63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24</a:t>
            </a:fld>
            <a:endParaRPr lang="vi-VN" dirty="0"/>
          </a:p>
        </p:txBody>
      </p:sp>
    </p:spTree>
    <p:extLst>
      <p:ext uri="{BB962C8B-B14F-4D97-AF65-F5344CB8AC3E}">
        <p14:creationId xmlns:p14="http://schemas.microsoft.com/office/powerpoint/2010/main" val="27046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25</a:t>
            </a:fld>
            <a:endParaRPr lang="vi-VN" dirty="0"/>
          </a:p>
        </p:txBody>
      </p:sp>
    </p:spTree>
    <p:extLst>
      <p:ext uri="{BB962C8B-B14F-4D97-AF65-F5344CB8AC3E}">
        <p14:creationId xmlns:p14="http://schemas.microsoft.com/office/powerpoint/2010/main" val="2738476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26</a:t>
            </a:fld>
            <a:endParaRPr lang="vi-VN" dirty="0"/>
          </a:p>
        </p:txBody>
      </p:sp>
    </p:spTree>
    <p:extLst>
      <p:ext uri="{BB962C8B-B14F-4D97-AF65-F5344CB8AC3E}">
        <p14:creationId xmlns:p14="http://schemas.microsoft.com/office/powerpoint/2010/main" val="3174552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27</a:t>
            </a:fld>
            <a:endParaRPr lang="vi-VN" dirty="0"/>
          </a:p>
        </p:txBody>
      </p:sp>
    </p:spTree>
    <p:extLst>
      <p:ext uri="{BB962C8B-B14F-4D97-AF65-F5344CB8AC3E}">
        <p14:creationId xmlns:p14="http://schemas.microsoft.com/office/powerpoint/2010/main" val="136438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28</a:t>
            </a:fld>
            <a:endParaRPr lang="vi-VN" dirty="0"/>
          </a:p>
        </p:txBody>
      </p:sp>
    </p:spTree>
    <p:extLst>
      <p:ext uri="{BB962C8B-B14F-4D97-AF65-F5344CB8AC3E}">
        <p14:creationId xmlns:p14="http://schemas.microsoft.com/office/powerpoint/2010/main" val="2514549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29</a:t>
            </a:fld>
            <a:endParaRPr lang="vi-VN" dirty="0"/>
          </a:p>
        </p:txBody>
      </p:sp>
    </p:spTree>
    <p:extLst>
      <p:ext uri="{BB962C8B-B14F-4D97-AF65-F5344CB8AC3E}">
        <p14:creationId xmlns:p14="http://schemas.microsoft.com/office/powerpoint/2010/main" val="169073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30</a:t>
            </a:fld>
            <a:endParaRPr lang="vi-VN" dirty="0"/>
          </a:p>
        </p:txBody>
      </p:sp>
    </p:spTree>
    <p:extLst>
      <p:ext uri="{BB962C8B-B14F-4D97-AF65-F5344CB8AC3E}">
        <p14:creationId xmlns:p14="http://schemas.microsoft.com/office/powerpoint/2010/main" val="172863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31</a:t>
            </a:fld>
            <a:endParaRPr lang="vi-VN" dirty="0"/>
          </a:p>
        </p:txBody>
      </p:sp>
    </p:spTree>
    <p:extLst>
      <p:ext uri="{BB962C8B-B14F-4D97-AF65-F5344CB8AC3E}">
        <p14:creationId xmlns:p14="http://schemas.microsoft.com/office/powerpoint/2010/main" val="1954582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32</a:t>
            </a:fld>
            <a:endParaRPr lang="vi-VN" dirty="0"/>
          </a:p>
        </p:txBody>
      </p:sp>
    </p:spTree>
    <p:extLst>
      <p:ext uri="{BB962C8B-B14F-4D97-AF65-F5344CB8AC3E}">
        <p14:creationId xmlns:p14="http://schemas.microsoft.com/office/powerpoint/2010/main" val="2667913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33</a:t>
            </a:fld>
            <a:endParaRPr lang="vi-VN" dirty="0"/>
          </a:p>
        </p:txBody>
      </p:sp>
    </p:spTree>
    <p:extLst>
      <p:ext uri="{BB962C8B-B14F-4D97-AF65-F5344CB8AC3E}">
        <p14:creationId xmlns:p14="http://schemas.microsoft.com/office/powerpoint/2010/main" val="3568875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34</a:t>
            </a:fld>
            <a:endParaRPr lang="vi-VN" dirty="0"/>
          </a:p>
        </p:txBody>
      </p:sp>
    </p:spTree>
    <p:extLst>
      <p:ext uri="{BB962C8B-B14F-4D97-AF65-F5344CB8AC3E}">
        <p14:creationId xmlns:p14="http://schemas.microsoft.com/office/powerpoint/2010/main" val="3612151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35</a:t>
            </a:fld>
            <a:endParaRPr lang="vi-VN" dirty="0"/>
          </a:p>
        </p:txBody>
      </p:sp>
    </p:spTree>
    <p:extLst>
      <p:ext uri="{BB962C8B-B14F-4D97-AF65-F5344CB8AC3E}">
        <p14:creationId xmlns:p14="http://schemas.microsoft.com/office/powerpoint/2010/main" val="2756775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b="1"/>
          </a:p>
        </p:txBody>
      </p:sp>
      <p:sp>
        <p:nvSpPr>
          <p:cNvPr id="4" name="Slide Number Placeholder 3"/>
          <p:cNvSpPr>
            <a:spLocks noGrp="1"/>
          </p:cNvSpPr>
          <p:nvPr>
            <p:ph type="sldNum" sz="quarter" idx="5"/>
          </p:nvPr>
        </p:nvSpPr>
        <p:spPr/>
        <p:txBody>
          <a:bodyPr/>
          <a:lstStyle/>
          <a:p>
            <a:fld id="{B8796F01-7154-41E0-B48B-A6921757531A}" type="slidenum">
              <a:rPr lang="vi-VN" smtClean="0"/>
              <a:pPr/>
              <a:t>36</a:t>
            </a:fld>
            <a:endParaRPr lang="vi-VN" dirty="0"/>
          </a:p>
        </p:txBody>
      </p:sp>
    </p:spTree>
    <p:extLst>
      <p:ext uri="{BB962C8B-B14F-4D97-AF65-F5344CB8AC3E}">
        <p14:creationId xmlns:p14="http://schemas.microsoft.com/office/powerpoint/2010/main" val="232954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235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63669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299872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20752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2823181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12/06/2024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12/06/2024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12/06/2024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12/06/2024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12/06/2024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12/06/2024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12/06/2024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12/06/2024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12/06/2024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12/06/2024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12/06/2024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12/06/2024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Phao-lô từ chối </a:t>
            </a:r>
            <a:r>
              <a:rPr lang="vi-VN" sz="2400" kern="100">
                <a:effectLst/>
                <a:latin typeface="Arial" panose="020B0604020202020204" pitchFamily="34" charset="0"/>
                <a:ea typeface="Arial" panose="020B0604020202020204" pitchFamily="34" charset="0"/>
                <a:cs typeface="Times New Roman" panose="02020603050405020304" pitchFamily="18" charset="0"/>
              </a:rPr>
              <a:t>cho phép Mác đi chuyến hành trình tiếp theo, nên </a:t>
            </a:r>
            <a:r>
              <a:rPr lang="vi-VN" sz="2400" b="1" kern="100">
                <a:effectLst/>
                <a:latin typeface="Arial" panose="020B0604020202020204" pitchFamily="34" charset="0"/>
                <a:ea typeface="Arial" panose="020B0604020202020204" pitchFamily="34" charset="0"/>
                <a:cs typeface="Times New Roman" panose="02020603050405020304" pitchFamily="18" charset="0"/>
              </a:rPr>
              <a:t>Ba-na-ba đem Mác </a:t>
            </a:r>
            <a:r>
              <a:rPr lang="vi-VN" sz="2400" kern="100">
                <a:effectLst/>
                <a:latin typeface="Arial" panose="020B0604020202020204" pitchFamily="34" charset="0"/>
                <a:ea typeface="Arial" panose="020B0604020202020204" pitchFamily="34" charset="0"/>
                <a:cs typeface="Times New Roman" panose="02020603050405020304" pitchFamily="18" charset="0"/>
              </a:rPr>
              <a:t>theo đến Síp (Cyprus) vào khoảng năm 50 SCN. </a:t>
            </a:r>
            <a:endParaRPr lang="vi-VN" sz="2400" kern="100">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Tuy nhiên,” (Cô-lô-se 4:10), </a:t>
            </a:r>
            <a:r>
              <a:rPr lang="vi-VN" sz="2400" b="1" kern="100">
                <a:ea typeface="Arial" panose="020B0604020202020204" pitchFamily="34" charset="0"/>
                <a:cs typeface="Times New Roman" panose="02020603050405020304" pitchFamily="18" charset="0"/>
              </a:rPr>
              <a:t>mười năm sau, Mác đã ở với Phao-lô ở Rô-ma với tư cách là “đồng nghiệp</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Mark cũng phục vụ cùng với Peter ở Babylon </a:t>
            </a:r>
            <a:r>
              <a:rPr lang="vi-VN" sz="2400" kern="100">
                <a:effectLst/>
                <a:latin typeface="Arial" panose="020B0604020202020204" pitchFamily="34" charset="0"/>
                <a:ea typeface="Arial" panose="020B0604020202020204" pitchFamily="34" charset="0"/>
                <a:cs typeface="Times New Roman" panose="02020603050405020304" pitchFamily="18" charset="0"/>
              </a:rPr>
              <a:t>(Rome?) một thời gian.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Giống như </a:t>
            </a:r>
            <a:r>
              <a:rPr lang="vi-VN" sz="2400" b="1" kern="100">
                <a:effectLst/>
                <a:latin typeface="Arial" panose="020B0604020202020204" pitchFamily="34" charset="0"/>
                <a:ea typeface="Arial" panose="020B0604020202020204" pitchFamily="34" charset="0"/>
                <a:cs typeface="Times New Roman" panose="02020603050405020304" pitchFamily="18" charset="0"/>
              </a:rPr>
              <a:t>Ti-mô-thê là con trai của Phao-lô t</a:t>
            </a:r>
            <a:r>
              <a:rPr lang="vi-VN" sz="2400" kern="100">
                <a:effectLst/>
                <a:latin typeface="Arial" panose="020B0604020202020204" pitchFamily="34" charset="0"/>
                <a:ea typeface="Arial" panose="020B0604020202020204" pitchFamily="34" charset="0"/>
                <a:cs typeface="Times New Roman" panose="02020603050405020304" pitchFamily="18" charset="0"/>
              </a:rPr>
              <a:t>rong đức tin, </a:t>
            </a:r>
            <a:r>
              <a:rPr lang="vi-VN" sz="2400" b="1" kern="100">
                <a:effectLst/>
                <a:latin typeface="Arial" panose="020B0604020202020204" pitchFamily="34" charset="0"/>
                <a:ea typeface="Arial" panose="020B0604020202020204" pitchFamily="34" charset="0"/>
                <a:cs typeface="Times New Roman" panose="02020603050405020304" pitchFamily="18" charset="0"/>
              </a:rPr>
              <a:t>Phi-e-rơ gọi Mác là “con trai” của ông </a:t>
            </a:r>
            <a:r>
              <a:rPr lang="vi-VN" sz="2400" kern="100">
                <a:effectLst/>
                <a:latin typeface="Arial" panose="020B0604020202020204" pitchFamily="34" charset="0"/>
                <a:ea typeface="Arial" panose="020B0604020202020204" pitchFamily="34" charset="0"/>
                <a:cs typeface="Times New Roman" panose="02020603050405020304" pitchFamily="18" charset="0"/>
              </a:rPr>
              <a:t>(1 Phi-e-rơ 5:13). </a:t>
            </a:r>
          </a:p>
        </p:txBody>
      </p:sp>
    </p:spTree>
    <p:extLst>
      <p:ext uri="{BB962C8B-B14F-4D97-AF65-F5344CB8AC3E}">
        <p14:creationId xmlns:p14="http://schemas.microsoft.com/office/powerpoint/2010/main" val="50917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Một câu chuyện </a:t>
            </a:r>
            <a:r>
              <a:rPr lang="vi-VN" sz="2800" b="1" kern="100">
                <a:effectLst/>
                <a:latin typeface="Arial" panose="020B0604020202020204" pitchFamily="34" charset="0"/>
                <a:ea typeface="Arial" panose="020B0604020202020204" pitchFamily="34" charset="0"/>
                <a:cs typeface="Times New Roman" panose="02020603050405020304" pitchFamily="18" charset="0"/>
              </a:rPr>
              <a:t>độc đáo trong Tin Mừng có thể ám chỉ chính Mác</a:t>
            </a:r>
            <a:r>
              <a:rPr lang="vi-VN" sz="2800" b="1" kern="100">
                <a:latin typeface="Arial" panose="020B0604020202020204" pitchFamily="34" charset="0"/>
                <a:ea typeface="Arial" panose="020B0604020202020204" pitchFamily="34" charset="0"/>
                <a:cs typeface="Times New Roman" panose="02020603050405020304" pitchFamily="18" charset="0"/>
              </a:rPr>
              <a:t> </a:t>
            </a:r>
            <a:r>
              <a:rPr lang="vi-VN" sz="2800" kern="100">
                <a:effectLst/>
                <a:latin typeface="Arial" panose="020B0604020202020204" pitchFamily="34" charset="0"/>
                <a:ea typeface="Arial" panose="020B0604020202020204" pitchFamily="34" charset="0"/>
                <a:cs typeface="Times New Roman" panose="02020603050405020304" pitchFamily="18" charset="0"/>
              </a:rPr>
              <a:t>(Mác 14:51–52). </a:t>
            </a:r>
          </a:p>
          <a:p>
            <a:pPr>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Tại sao lại kể câu chuyện này? Cá nhân này là ai? Nhiều nhà giải nghĩa Kinh thánh cho rằng đó là Mác. </a:t>
            </a:r>
          </a:p>
        </p:txBody>
      </p:sp>
    </p:spTree>
    <p:extLst>
      <p:ext uri="{BB962C8B-B14F-4D97-AF65-F5344CB8AC3E}">
        <p14:creationId xmlns:p14="http://schemas.microsoft.com/office/powerpoint/2010/main" val="1045125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Có một số dấu hiệu </a:t>
            </a:r>
            <a:r>
              <a:rPr lang="vi-VN" sz="2400" b="1" kern="100">
                <a:effectLst/>
                <a:latin typeface="Arial" panose="020B0604020202020204" pitchFamily="34" charset="0"/>
                <a:ea typeface="Arial" panose="020B0604020202020204" pitchFamily="34" charset="0"/>
                <a:cs typeface="Times New Roman" panose="02020603050405020304" pitchFamily="18" charset="0"/>
              </a:rPr>
              <a:t>cho thấy Mác đã viết Phúc âm của mình dành cho khán giả La Mã (Roman) </a:t>
            </a:r>
            <a:r>
              <a:rPr lang="vi-VN" sz="2400" kern="100">
                <a:effectLst/>
                <a:latin typeface="Arial" panose="020B0604020202020204" pitchFamily="34" charset="0"/>
                <a:ea typeface="Arial" panose="020B0604020202020204" pitchFamily="34" charset="0"/>
                <a:cs typeface="Times New Roman" panose="02020603050405020304" pitchFamily="18" charset="0"/>
              </a:rPr>
              <a:t>là người ngoại bang.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Đầu tiên, Mác là tác giả Tin Mừng duy nhất đề cập đến việc Simon người Cyrenian (15:21).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Nhưng</a:t>
            </a:r>
            <a:r>
              <a:rPr lang="en-US" sz="2400" kern="100">
                <a:effectLst/>
                <a:latin typeface="Arial" panose="020B0604020202020204" pitchFamily="34" charset="0"/>
                <a:ea typeface="Arial" panose="020B0604020202020204" pitchFamily="34" charset="0"/>
                <a:cs typeface="Times New Roman" panose="02020603050405020304" pitchFamily="18" charset="0"/>
              </a:rPr>
              <a:t> tại sao lại thêm tên các con trai của nhân vật ít được biết đến này?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Thứ hai, </a:t>
            </a:r>
            <a:r>
              <a:rPr lang="en-US" sz="2000" b="1" kern="100">
                <a:effectLst/>
                <a:latin typeface="Arial" panose="020B0604020202020204" pitchFamily="34" charset="0"/>
                <a:ea typeface="Arial" panose="020B0604020202020204" pitchFamily="34" charset="0"/>
                <a:cs typeface="Times New Roman" panose="02020603050405020304" pitchFamily="18" charset="0"/>
              </a:rPr>
              <a:t>Mác sử dụng tiếng Latinh (Latin and Greek were the dominant languages of the Roman Empire) 12 lần trong Tin Mừng của mình</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p>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Mác lấy một số từ Latinh và biến chúng thành tiếng Hy Lạp. Ví dụ: spekoulatora cho đao phủ (6:27), kenson cho thuế (12:14), quadrans cho giá trị của hai đồng xu của góa phụ (12:42), pháp quan cho dinh thự của thống đốc (15:16) và centurion cho một dẫn đầu 100 (15:39). </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000" kern="100">
                <a:effectLst/>
                <a:latin typeface="Arial" panose="020B0604020202020204" pitchFamily="34" charset="0"/>
                <a:ea typeface="Arial" panose="020B0604020202020204" pitchFamily="34" charset="0"/>
                <a:cs typeface="Times New Roman" panose="02020603050405020304" pitchFamily="18" charset="0"/>
              </a:rPr>
              <a:t>Thứ ba, </a:t>
            </a:r>
            <a:r>
              <a:rPr lang="en-US" sz="2000" b="1" kern="100">
                <a:effectLst/>
                <a:latin typeface="Arial" panose="020B0604020202020204" pitchFamily="34" charset="0"/>
                <a:ea typeface="Arial" panose="020B0604020202020204" pitchFamily="34" charset="0"/>
                <a:cs typeface="Times New Roman" panose="02020603050405020304" pitchFamily="18" charset="0"/>
              </a:rPr>
              <a:t>Mác dịch các từ ngữ Semit (Semitic) mà ông sử dụng </a:t>
            </a:r>
            <a:r>
              <a:rPr lang="en-US" sz="2000" kern="100">
                <a:effectLst/>
                <a:latin typeface="Arial" panose="020B0604020202020204" pitchFamily="34" charset="0"/>
                <a:ea typeface="Arial" panose="020B0604020202020204" pitchFamily="34" charset="0"/>
                <a:cs typeface="Times New Roman" panose="02020603050405020304" pitchFamily="18" charset="0"/>
              </a:rPr>
              <a:t>như Boanerges (3:17), talitha koum (5:41), corban (7:11), Ephphatha (7:34), Bartimaeus (10:46), Abba (14: 36), Golgotha ​​(15:22), và những lời của Chúa Giêsu trên thập tự giá Eloi, Eloi, lemá sabachtháni, “Lạy Chúa, lạy Chúa, sao Ngài bỏ rơi con?” (15:34).</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13655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Thứ tư, </a:t>
            </a:r>
            <a:r>
              <a:rPr lang="en-US" sz="2800" b="1" kern="100">
                <a:effectLst/>
                <a:latin typeface="Arial" panose="020B0604020202020204" pitchFamily="34" charset="0"/>
                <a:ea typeface="Arial" panose="020B0604020202020204" pitchFamily="34" charset="0"/>
                <a:cs typeface="Times New Roman" panose="02020603050405020304" pitchFamily="18" charset="0"/>
              </a:rPr>
              <a:t>Mác cho rằng độc giả của ông biết về phép báp têm của Giăng Báp-tít và phép báp têm trong Đức Thánh Linh </a:t>
            </a:r>
            <a:r>
              <a:rPr lang="en-US" sz="2800" kern="100">
                <a:effectLst/>
                <a:latin typeface="Arial" panose="020B0604020202020204" pitchFamily="34" charset="0"/>
                <a:ea typeface="Arial" panose="020B0604020202020204" pitchFamily="34" charset="0"/>
                <a:cs typeface="Times New Roman" panose="02020603050405020304" pitchFamily="18" charset="0"/>
              </a:rPr>
              <a:t>(1:5, 8).</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Thứ năm, chỉ có một câu trích dẫn từ Cựu Ước (1:2–3) và rõ ràng là </a:t>
            </a:r>
            <a:r>
              <a:rPr lang="en-US" sz="2800" b="1" kern="100">
                <a:effectLst/>
                <a:latin typeface="Arial" panose="020B0604020202020204" pitchFamily="34" charset="0"/>
                <a:ea typeface="Arial" panose="020B0604020202020204" pitchFamily="34" charset="0"/>
                <a:cs typeface="Times New Roman" panose="02020603050405020304" pitchFamily="18" charset="0"/>
              </a:rPr>
              <a:t>không có phần tham khảo nào về luật pháp Môi-se. </a:t>
            </a:r>
          </a:p>
          <a:p>
            <a:pPr>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Ngoài ra, </a:t>
            </a:r>
            <a:r>
              <a:rPr lang="en-US" sz="2800" b="1" kern="100">
                <a:effectLst/>
                <a:latin typeface="Arial" panose="020B0604020202020204" pitchFamily="34" charset="0"/>
                <a:ea typeface="Arial" panose="020B0604020202020204" pitchFamily="34" charset="0"/>
                <a:cs typeface="Times New Roman" panose="02020603050405020304" pitchFamily="18" charset="0"/>
              </a:rPr>
              <a:t>Mác thường xuyên giải thích phong tục và địa lý của người Do Thái cho độc giả người ngoại</a:t>
            </a:r>
            <a:r>
              <a:rPr lang="en-US" sz="2800" kern="100">
                <a:effectLst/>
                <a:latin typeface="Arial" panose="020B0604020202020204" pitchFamily="34" charset="0"/>
                <a:ea typeface="Arial" panose="020B0604020202020204" pitchFamily="34" charset="0"/>
                <a:cs typeface="Times New Roman" panose="02020603050405020304" pitchFamily="18" charset="0"/>
              </a:rPr>
              <a:t> (7:2–4; </a:t>
            </a:r>
            <a:r>
              <a:rPr lang="en-US" sz="2800" b="0" kern="100">
                <a:effectLst/>
                <a:latin typeface="Arial" panose="020B0604020202020204" pitchFamily="34" charset="0"/>
                <a:ea typeface="Arial" panose="020B0604020202020204" pitchFamily="34" charset="0"/>
                <a:cs typeface="Times New Roman" panose="02020603050405020304" pitchFamily="18" charset="0"/>
              </a:rPr>
              <a:t>13:3; </a:t>
            </a:r>
            <a:r>
              <a:rPr lang="en-US" sz="2800" kern="100">
                <a:effectLst/>
                <a:latin typeface="Arial" panose="020B0604020202020204" pitchFamily="34" charset="0"/>
                <a:ea typeface="Arial" panose="020B0604020202020204" pitchFamily="34" charset="0"/>
                <a:cs typeface="Times New Roman" panose="02020603050405020304" pitchFamily="18" charset="0"/>
              </a:rPr>
              <a:t>14:12)</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3316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152400"/>
            <a:ext cx="7183596" cy="6205267"/>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Thứ sáu, việc Chúa Giêsu cấm rao giảng cho người Sa-ma-ri và dân ngoại đã bị Mác cố tình bỏ qua (so với Mác 6:7–11 với Ma-thi-ơ 10:5–6).</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Nhưng Phúc Âm Mác cũng có ý nghĩa dành cho những người khác ngoài người La Mã—cả về mặt địa lý lẫn thời gian.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Những gợi ý về điều này được rải khắp Mác-mọi người đang tìm kiếm Chúa Giê-su (1:37); Chúa Kitô đã chết để chuộc nhiều người (10:45); đền thờ phải là nhà cầu nguyện cho mọi dân tộc (11:17); Đức Chúa Trời sẽ giao vườn nho của Ngài cho người khác (12:9); phúc âm phải được rao giảng cho mọi dân tộc (13:10); và phúc âm phải được rao giảng cho toàn thể loài thọ tạo (16:15).</a:t>
            </a:r>
          </a:p>
          <a:p>
            <a:pPr marL="0" marR="0">
              <a:lnSpc>
                <a:spcPct val="115000"/>
              </a:lnSpc>
              <a:spcBef>
                <a:spcPts val="0"/>
              </a:spcBef>
              <a:spcAft>
                <a:spcPts val="800"/>
              </a:spcAft>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76822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76200"/>
            <a:ext cx="7183596" cy="6281467"/>
          </a:xfrm>
        </p:spPr>
        <p:txBody>
          <a:bodyPr>
            <a:noAutofit/>
          </a:bodyPr>
          <a:lstStyle/>
          <a:p>
            <a:pPr>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Mác là môn đệ thân cận của Phi </a:t>
            </a:r>
            <a:r>
              <a:rPr lang="vi-VN" sz="2400" b="1" kern="100">
                <a:effectLst/>
                <a:latin typeface="Arial" panose="020B0604020202020204" pitchFamily="34" charset="0"/>
                <a:ea typeface="Arial" panose="020B0604020202020204" pitchFamily="34" charset="0"/>
                <a:cs typeface="Times New Roman" panose="02020603050405020304" pitchFamily="18" charset="0"/>
              </a:rPr>
              <a:t>ê rơ</a:t>
            </a:r>
            <a:r>
              <a:rPr lang="en-US" sz="2400" kern="100">
                <a:effectLst/>
                <a:latin typeface="Arial" panose="020B0604020202020204" pitchFamily="34" charset="0"/>
                <a:ea typeface="Arial" panose="020B0604020202020204" pitchFamily="34" charset="0"/>
                <a:cs typeface="Times New Roman" panose="02020603050405020304" pitchFamily="18" charset="0"/>
              </a:rPr>
              <a:t>. Khi Mác đi cùng Phi-e-rơ, ông đã nghe Phi-e-rơ kể đi kể lại những câu chuyện về Chúa Giê-su ở mọi nơi họ đến (2 Pr 1:15).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Phêrô bày tỏ mong muốn các tín hữu “có thể nhớ lại những điều này bất cứ lúc nào” (2 Pr 1:15).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Irenaeus nói rằng sau khi Phi-e-rơ ra đi (tiếng Hy Lạp: Xuất hành), Mác, môn đệ và thông dịch viên của Phi-e-rơ, đã lưu truyền bằng văn bản những gì Phi-e-rơ đã rao giảng.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Những người khác xác định niên đại của Phúc âm Lu-ca vào khoảng năm 60 sau Công nguyên, trước những sự kiện kết thúc mà ông ghi lại trong sách Công vụ (62 sau Công nguyên). </a:t>
            </a:r>
          </a:p>
          <a:p>
            <a:pPr>
              <a:lnSpc>
                <a:spcPct val="115000"/>
              </a:lnSpc>
              <a:spcBef>
                <a:spcPts val="0"/>
              </a:spcBef>
              <a:spcAft>
                <a:spcPts val="800"/>
              </a:spcAft>
            </a:pP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76200"/>
            <a:ext cx="7183596" cy="6281467"/>
          </a:xfrm>
        </p:spPr>
        <p:txBody>
          <a:bodyPr>
            <a:noAutofit/>
          </a:bodyPr>
          <a:lstStyle/>
          <a:p>
            <a:pPr>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Ma-thi-ơ có thể là Phúc âm đầu tiên được viết.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Nhưng một số học giả ngày nay nhấn mạnh rằng </a:t>
            </a:r>
            <a:r>
              <a:rPr lang="en-US" sz="2400" b="1" kern="100">
                <a:effectLst/>
                <a:latin typeface="Arial" panose="020B0604020202020204" pitchFamily="34" charset="0"/>
                <a:ea typeface="Arial" panose="020B0604020202020204" pitchFamily="34" charset="0"/>
                <a:cs typeface="Times New Roman" panose="02020603050405020304" pitchFamily="18" charset="0"/>
              </a:rPr>
              <a:t>Mác chắc hẳn là Phúc âm đầu tiên được viết bởi vì Ma-thi-ơ và Lu-ca có những mối liên hệ văn học lớn với Mác</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Rất lâu trước khi bất kỳ câu chuyện Phúc âm nào được viết ra, đã có phần trình bày thông điệp bằng truyền thống truyền miệng.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Ba Phúc âm Nhất lãm—Ma-thi-ơ, Mác và Lu-ca—xem Đấng Christ theo cách tương tự và có nhiều lời tương ứng, không phải vì chúng sao chép lẫn nhau mà vì đây là cách kể về cuộc đời của Đấng Christ thường xuyên trong hội thánh đầu tiên. </a:t>
            </a:r>
          </a:p>
          <a:p>
            <a:pPr>
              <a:lnSpc>
                <a:spcPct val="115000"/>
              </a:lnSpc>
              <a:spcBef>
                <a:spcPts val="0"/>
              </a:spcBef>
              <a:spcAft>
                <a:spcPts val="800"/>
              </a:spcAft>
            </a:pP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02653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76200"/>
            <a:ext cx="7183596" cy="6281467"/>
          </a:xfrm>
        </p:spPr>
        <p:txBody>
          <a:bodyPr>
            <a:noAutofit/>
          </a:bodyPr>
          <a:lstStyle/>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Mác chưa bao giờ chính thức nêu rõ mục đích viết Phúc âm của mình. Nhưng khi đánh giá nội dung cuốn sách của ông, người ta sẽ thu thập được </a:t>
            </a:r>
            <a:r>
              <a:rPr lang="en-US" sz="2400" b="1" kern="100">
                <a:effectLst/>
                <a:latin typeface="Arial" panose="020B0604020202020204" pitchFamily="34" charset="0"/>
                <a:ea typeface="Arial" panose="020B0604020202020204" pitchFamily="34" charset="0"/>
                <a:cs typeface="Times New Roman" panose="02020603050405020304" pitchFamily="18" charset="0"/>
              </a:rPr>
              <a:t>những lý do khiến Đấng Christ đến trần gian</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Chúa Giê-su đến để </a:t>
            </a:r>
            <a:r>
              <a:rPr lang="en-US" sz="2400" b="1" kern="100">
                <a:effectLst/>
                <a:latin typeface="Arial" panose="020B0604020202020204" pitchFamily="34" charset="0"/>
                <a:ea typeface="Arial" panose="020B0604020202020204" pitchFamily="34" charset="0"/>
                <a:cs typeface="Times New Roman" panose="02020603050405020304" pitchFamily="18" charset="0"/>
              </a:rPr>
              <a:t>rao giảng </a:t>
            </a:r>
            <a:r>
              <a:rPr lang="en-US" sz="2400" kern="100">
                <a:effectLst/>
                <a:latin typeface="Arial" panose="020B0604020202020204" pitchFamily="34" charset="0"/>
                <a:ea typeface="Arial" panose="020B0604020202020204" pitchFamily="34" charset="0"/>
                <a:cs typeface="Times New Roman" panose="02020603050405020304" pitchFamily="18" charset="0"/>
              </a:rPr>
              <a:t>(1:38), </a:t>
            </a:r>
            <a:r>
              <a:rPr lang="en-US" sz="2400" b="1" kern="100">
                <a:effectLst/>
                <a:latin typeface="Arial" panose="020B0604020202020204" pitchFamily="34" charset="0"/>
                <a:ea typeface="Arial" panose="020B0604020202020204" pitchFamily="34" charset="0"/>
                <a:cs typeface="Times New Roman" panose="02020603050405020304" pitchFamily="18" charset="0"/>
              </a:rPr>
              <a:t>kêu gọi tội nhân ăn năn </a:t>
            </a:r>
            <a:r>
              <a:rPr lang="en-US" sz="2400" kern="100">
                <a:effectLst/>
                <a:latin typeface="Arial" panose="020B0604020202020204" pitchFamily="34" charset="0"/>
                <a:ea typeface="Arial" panose="020B0604020202020204" pitchFamily="34" charset="0"/>
                <a:cs typeface="Times New Roman" panose="02020603050405020304" pitchFamily="18" charset="0"/>
              </a:rPr>
              <a:t>(2:17) và phó mạng sống </a:t>
            </a:r>
            <a:r>
              <a:rPr lang="en-US" sz="2400" b="1" kern="100">
                <a:effectLst/>
                <a:latin typeface="Arial" panose="020B0604020202020204" pitchFamily="34" charset="0"/>
                <a:ea typeface="Arial" panose="020B0604020202020204" pitchFamily="34" charset="0"/>
                <a:cs typeface="Times New Roman" panose="02020603050405020304" pitchFamily="18" charset="0"/>
              </a:rPr>
              <a:t>mình làm giá chuộc nhiều người </a:t>
            </a:r>
            <a:r>
              <a:rPr lang="en-US" sz="2400" kern="100">
                <a:effectLst/>
                <a:latin typeface="Arial" panose="020B0604020202020204" pitchFamily="34" charset="0"/>
                <a:ea typeface="Arial" panose="020B0604020202020204" pitchFamily="34" charset="0"/>
                <a:cs typeface="Times New Roman" panose="02020603050405020304" pitchFamily="18" charset="0"/>
              </a:rPr>
              <a:t>(10:45).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Nhưng Mark cũng giải quyết một số mối quan tâm thực tế ngay lập tức.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Độc giả của Mác phải đối mặt với </a:t>
            </a:r>
            <a:r>
              <a:rPr lang="en-US" sz="2400" b="1" kern="100">
                <a:effectLst/>
                <a:latin typeface="Arial" panose="020B0604020202020204" pitchFamily="34" charset="0"/>
                <a:ea typeface="Arial" panose="020B0604020202020204" pitchFamily="34" charset="0"/>
                <a:cs typeface="Times New Roman" panose="02020603050405020304" pitchFamily="18" charset="0"/>
              </a:rPr>
              <a:t>sự bắt bớ </a:t>
            </a:r>
            <a:r>
              <a:rPr lang="en-US" sz="2400" kern="100">
                <a:effectLst/>
                <a:latin typeface="Arial" panose="020B0604020202020204" pitchFamily="34" charset="0"/>
                <a:ea typeface="Arial" panose="020B0604020202020204" pitchFamily="34" charset="0"/>
                <a:cs typeface="Times New Roman" panose="02020603050405020304" pitchFamily="18" charset="0"/>
              </a:rPr>
              <a:t>và thậm chí </a:t>
            </a:r>
            <a:r>
              <a:rPr lang="en-US" sz="2400" b="1" kern="100">
                <a:effectLst/>
                <a:latin typeface="Arial" panose="020B0604020202020204" pitchFamily="34" charset="0"/>
                <a:ea typeface="Arial" panose="020B0604020202020204" pitchFamily="34" charset="0"/>
                <a:cs typeface="Times New Roman" panose="02020603050405020304" pitchFamily="18" charset="0"/>
              </a:rPr>
              <a:t>tử đạo</a:t>
            </a:r>
            <a:r>
              <a:rPr lang="en-US" sz="2400" kern="100">
                <a:effectLst/>
                <a:latin typeface="Arial" panose="020B0604020202020204" pitchFamily="34" charset="0"/>
                <a:ea typeface="Arial" panose="020B0604020202020204" pitchFamily="34" charset="0"/>
                <a:cs typeface="Times New Roman" panose="02020603050405020304" pitchFamily="18" charset="0"/>
              </a:rPr>
              <a:t>. Phúc âm của ông sẽ củng cố và hướng dẫn các tín đồ La Mã </a:t>
            </a:r>
            <a:r>
              <a:rPr lang="en-US" sz="2400" b="1" kern="100">
                <a:effectLst/>
                <a:latin typeface="Arial" panose="020B0604020202020204" pitchFamily="34" charset="0"/>
                <a:ea typeface="Arial" panose="020B0604020202020204" pitchFamily="34" charset="0"/>
                <a:cs typeface="Times New Roman" panose="02020603050405020304" pitchFamily="18" charset="0"/>
              </a:rPr>
              <a:t>vượt qua những thử thách</a:t>
            </a:r>
            <a:r>
              <a:rPr lang="en-US" sz="2400" kern="100">
                <a:effectLst/>
                <a:latin typeface="Arial" panose="020B0604020202020204" pitchFamily="34" charset="0"/>
                <a:ea typeface="Arial" panose="020B0604020202020204" pitchFamily="34" charset="0"/>
                <a:cs typeface="Times New Roman" panose="02020603050405020304" pitchFamily="18" charset="0"/>
              </a:rPr>
              <a:t> dưới sự bắt bớ khủng khiếp của Nero. </a:t>
            </a:r>
          </a:p>
        </p:txBody>
      </p:sp>
    </p:spTree>
    <p:extLst>
      <p:ext uri="{BB962C8B-B14F-4D97-AF65-F5344CB8AC3E}">
        <p14:creationId xmlns:p14="http://schemas.microsoft.com/office/powerpoint/2010/main" val="1802401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76200"/>
            <a:ext cx="7183596" cy="6281467"/>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Làm môn đệ của Chúa Giêsu phải </a:t>
            </a:r>
            <a:r>
              <a:rPr lang="vi-VN" sz="2400" b="1" kern="100">
                <a:effectLst/>
                <a:latin typeface="Arial" panose="020B0604020202020204" pitchFamily="34" charset="0"/>
                <a:ea typeface="Arial" panose="020B0604020202020204" pitchFamily="34" charset="0"/>
                <a:cs typeface="Times New Roman" panose="02020603050405020304" pitchFamily="18" charset="0"/>
              </a:rPr>
              <a:t>trả giá đắt</a:t>
            </a:r>
            <a:r>
              <a:rPr lang="vi-VN" sz="2400" kern="100">
                <a:effectLst/>
                <a:latin typeface="Arial" panose="020B0604020202020204" pitchFamily="34" charset="0"/>
                <a:ea typeface="Arial" panose="020B0604020202020204" pitchFamily="34" charset="0"/>
                <a:cs typeface="Times New Roman" panose="02020603050405020304" pitchFamily="18" charset="0"/>
              </a:rPr>
              <a:t>. Chúa Giêsu đã trải qua sự từ chối, đau khổ và cuối cùng là tử đạo.</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Mark quan tâm đến </a:t>
            </a:r>
            <a:r>
              <a:rPr lang="vi-VN" sz="2400" b="1" kern="100">
                <a:effectLst/>
                <a:latin typeface="Arial" panose="020B0604020202020204" pitchFamily="34" charset="0"/>
                <a:ea typeface="Arial" panose="020B0604020202020204" pitchFamily="34" charset="0"/>
                <a:cs typeface="Times New Roman" panose="02020603050405020304" pitchFamily="18" charset="0"/>
              </a:rPr>
              <a:t>sự biến đổi </a:t>
            </a:r>
            <a:r>
              <a:rPr lang="vi-VN" sz="2400" kern="100">
                <a:effectLst/>
                <a:latin typeface="Arial" panose="020B0604020202020204" pitchFamily="34" charset="0"/>
                <a:ea typeface="Arial" panose="020B0604020202020204" pitchFamily="34" charset="0"/>
                <a:cs typeface="Times New Roman" panose="02020603050405020304" pitchFamily="18" charset="0"/>
              </a:rPr>
              <a:t>chứ không chỉ là thông tin.</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Mục đích thần học của Mác là giải thích </a:t>
            </a:r>
            <a:r>
              <a:rPr lang="en-US" sz="2400" b="1" kern="100">
                <a:effectLst/>
                <a:latin typeface="Arial" panose="020B0604020202020204" pitchFamily="34" charset="0"/>
                <a:ea typeface="Arial" panose="020B0604020202020204" pitchFamily="34" charset="0"/>
                <a:cs typeface="Times New Roman" panose="02020603050405020304" pitchFamily="18" charset="0"/>
              </a:rPr>
              <a:t>cuộc đời quan trọng nhất trong lịch sử loài người</a:t>
            </a:r>
            <a:r>
              <a:rPr lang="en-US" sz="2400" kern="100">
                <a:effectLst/>
                <a:latin typeface="Arial" panose="020B0604020202020204" pitchFamily="34" charset="0"/>
                <a:ea typeface="Arial" panose="020B0604020202020204" pitchFamily="34" charset="0"/>
                <a:cs typeface="Times New Roman" panose="02020603050405020304" pitchFamily="18" charset="0"/>
              </a:rPr>
              <a:t>. Chúa Giêsu là ai? </a:t>
            </a:r>
            <a:r>
              <a:rPr lang="en-US" sz="2400" b="1" kern="100">
                <a:effectLst/>
                <a:latin typeface="Arial" panose="020B0604020202020204" pitchFamily="34" charset="0"/>
                <a:ea typeface="Arial" panose="020B0604020202020204" pitchFamily="34" charset="0"/>
                <a:cs typeface="Times New Roman" panose="02020603050405020304" pitchFamily="18" charset="0"/>
              </a:rPr>
              <a:t>Ngài là Con Đức Chúa Trời (1:1, 11; 14:61; 15:39), Con Người (2:10; 8:31; 13:26), Đấng Mê-si (8:29) và Chúa (1 :3; ​​7:28).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Khi Phi-e-rơ và các sứ đồ khác rời khỏi hiện trường, điều bắt buộc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phải có một văn bản </a:t>
            </a:r>
            <a:r>
              <a:rPr lang="en-US" sz="2400" kern="100">
                <a:effectLst/>
                <a:latin typeface="Arial" panose="020B0604020202020204" pitchFamily="34" charset="0"/>
                <a:ea typeface="Arial" panose="020B0604020202020204" pitchFamily="34" charset="0"/>
                <a:cs typeface="Times New Roman" panose="02020603050405020304" pitchFamily="18" charset="0"/>
              </a:rPr>
              <a:t>xác thực về tin mừng được tìm thấy nơi Chúa Giê-su Christ.</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55534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6</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Thể loại Tin Mừng là duy nhất. </a:t>
            </a:r>
            <a:r>
              <a:rPr lang="en-US" sz="2400" b="1" kern="100">
                <a:effectLst/>
                <a:latin typeface="Arial" panose="020B0604020202020204" pitchFamily="34" charset="0"/>
                <a:ea typeface="Arial" panose="020B0604020202020204" pitchFamily="34" charset="0"/>
                <a:cs typeface="Times New Roman" panose="02020603050405020304" pitchFamily="18" charset="0"/>
              </a:rPr>
              <a:t>Phúc Âm không phải là những cuốn tiểu sử chỉ kể lại lai lịch, lịch sử gia đình và sự nghiệp của một người</a:t>
            </a:r>
            <a:r>
              <a:rPr lang="en-US" sz="2400" kern="100">
                <a:effectLst/>
                <a:latin typeface="Arial" panose="020B0604020202020204" pitchFamily="34" charset="0"/>
                <a:ea typeface="Arial" panose="020B0604020202020204" pitchFamily="34" charset="0"/>
                <a:cs typeface="Times New Roman" panose="02020603050405020304" pitchFamily="18" charset="0"/>
              </a:rPr>
              <a:t>. Tin Mừng Mác không có gia phả hay tường thuật về sự ra đời của Chúa Giêsu. </a:t>
            </a:r>
            <a:r>
              <a:rPr lang="en-US" sz="2400" b="1" kern="100">
                <a:effectLst/>
                <a:latin typeface="Arial" panose="020B0604020202020204" pitchFamily="34" charset="0"/>
                <a:ea typeface="Arial" panose="020B0604020202020204" pitchFamily="34" charset="0"/>
                <a:cs typeface="Times New Roman" panose="02020603050405020304" pitchFamily="18" charset="0"/>
              </a:rPr>
              <a:t>Người La Mã quan tâm đến quyền lực chứ không phải phả hệ</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Vua của Mark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Vua cứu thế</a:t>
            </a:r>
            <a:r>
              <a:rPr lang="en-US" sz="2400" kern="100">
                <a:effectLst/>
                <a:latin typeface="Arial" panose="020B0604020202020204" pitchFamily="34" charset="0"/>
                <a:ea typeface="Arial" panose="020B0604020202020204" pitchFamily="34" charset="0"/>
                <a:cs typeface="Times New Roman" panose="02020603050405020304" pitchFamily="18" charset="0"/>
              </a:rPr>
              <a:t>, người đã </a:t>
            </a:r>
            <a:r>
              <a:rPr lang="en-US" sz="2400" b="1" kern="100">
                <a:effectLst/>
                <a:latin typeface="Arial" panose="020B0604020202020204" pitchFamily="34" charset="0"/>
                <a:ea typeface="Arial" panose="020B0604020202020204" pitchFamily="34" charset="0"/>
                <a:cs typeface="Times New Roman" panose="02020603050405020304" pitchFamily="18" charset="0"/>
              </a:rPr>
              <a:t>chiến thắng ma quỷ, bệnh tật và cái chết.</a:t>
            </a:r>
            <a:r>
              <a:rPr lang="en-US" sz="2400" kern="100">
                <a:effectLst/>
                <a:latin typeface="Arial" panose="020B0604020202020204" pitchFamily="34" charset="0"/>
                <a:ea typeface="Arial" panose="020B0604020202020204" pitchFamily="34" charset="0"/>
                <a:cs typeface="Times New Roman" panose="02020603050405020304" pitchFamily="18" charset="0"/>
              </a:rPr>
              <a:t> Phúc âm là sự kết hợp độc đáo giữa truyện kể, thơ ca và tục ngữ. Nó chứa đầy những hình tượng tu từ và vẽ ra những tình huống cuộc sống mà người ta có thể sống lại như thể mình đã ở đó.</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93914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Trong phần mở đầu ngắn gọn </a:t>
            </a:r>
            <a:r>
              <a:rPr lang="en-US" sz="2000" b="1" kern="100">
                <a:effectLst/>
                <a:latin typeface="Arial" panose="020B0604020202020204" pitchFamily="34" charset="0"/>
                <a:ea typeface="Arial" panose="020B0604020202020204" pitchFamily="34" charset="0"/>
                <a:cs typeface="Times New Roman" panose="02020603050405020304" pitchFamily="18" charset="0"/>
              </a:rPr>
              <a:t>chỉ 13 câu</a:t>
            </a:r>
            <a:r>
              <a:rPr lang="en-US" sz="2000" kern="100">
                <a:effectLst/>
                <a:latin typeface="Arial" panose="020B0604020202020204" pitchFamily="34" charset="0"/>
                <a:ea typeface="Arial" panose="020B0604020202020204" pitchFamily="34" charset="0"/>
                <a:cs typeface="Times New Roman" panose="02020603050405020304" pitchFamily="18" charset="0"/>
              </a:rPr>
              <a:t>, Mác giới thiệu Chúa Giêsu </a:t>
            </a:r>
            <a:r>
              <a:rPr lang="vi-VN" sz="2000" kern="100">
                <a:latin typeface="Arial" panose="020B0604020202020204" pitchFamily="34" charset="0"/>
                <a:ea typeface="Arial" panose="020B0604020202020204" pitchFamily="34" charset="0"/>
                <a:cs typeface="Times New Roman" panose="02020603050405020304" pitchFamily="18" charset="0"/>
              </a:rPr>
              <a:t>Giê Su Christ</a:t>
            </a:r>
            <a:r>
              <a:rPr lang="en-US" sz="2000" kern="100">
                <a:effectLst/>
                <a:latin typeface="Arial" panose="020B0604020202020204" pitchFamily="34" charset="0"/>
                <a:ea typeface="Arial" panose="020B0604020202020204" pitchFamily="34" charset="0"/>
                <a:cs typeface="Times New Roman" panose="02020603050405020304" pitchFamily="18" charset="0"/>
              </a:rPr>
              <a:t>, nhân vật chính, với khán giả của mình.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Ma-thi-ơ </a:t>
            </a:r>
            <a:r>
              <a:rPr lang="en-US" sz="2000" b="1" kern="100">
                <a:effectLst/>
                <a:latin typeface="Arial" panose="020B0604020202020204" pitchFamily="34" charset="0"/>
                <a:ea typeface="Arial" panose="020B0604020202020204" pitchFamily="34" charset="0"/>
                <a:cs typeface="Times New Roman" panose="02020603050405020304" pitchFamily="18" charset="0"/>
              </a:rPr>
              <a:t>dùng 76 câu</a:t>
            </a:r>
            <a:r>
              <a:rPr lang="en-US" sz="2000" kern="100">
                <a:effectLst/>
                <a:latin typeface="Arial" panose="020B0604020202020204" pitchFamily="34" charset="0"/>
                <a:ea typeface="Arial" panose="020B0604020202020204" pitchFamily="34" charset="0"/>
                <a:cs typeface="Times New Roman" panose="02020603050405020304" pitchFamily="18" charset="0"/>
              </a:rPr>
              <a:t>, và Lu-ca dùng </a:t>
            </a:r>
            <a:r>
              <a:rPr lang="en-US" sz="2000" b="1" kern="100">
                <a:effectLst/>
                <a:latin typeface="Arial" panose="020B0604020202020204" pitchFamily="34" charset="0"/>
                <a:ea typeface="Arial" panose="020B0604020202020204" pitchFamily="34" charset="0"/>
                <a:cs typeface="Times New Roman" panose="02020603050405020304" pitchFamily="18" charset="0"/>
              </a:rPr>
              <a:t>183 câu </a:t>
            </a:r>
            <a:r>
              <a:rPr lang="en-US" sz="2000" kern="100">
                <a:effectLst/>
                <a:latin typeface="Arial" panose="020B0604020202020204" pitchFamily="34" charset="0"/>
                <a:ea typeface="Arial" panose="020B0604020202020204" pitchFamily="34" charset="0"/>
                <a:cs typeface="Times New Roman" panose="02020603050405020304" pitchFamily="18" charset="0"/>
              </a:rPr>
              <a:t>trước khi đi đến cùng một điểm trong câu chuyện của họ.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Mác đan xen cả sự kỳ vọng “</a:t>
            </a:r>
            <a:r>
              <a:rPr lang="en-US" sz="2000" b="1" kern="100">
                <a:effectLst/>
                <a:latin typeface="Arial" panose="020B0604020202020204" pitchFamily="34" charset="0"/>
                <a:ea typeface="Arial" panose="020B0604020202020204" pitchFamily="34" charset="0"/>
                <a:cs typeface="Times New Roman" panose="02020603050405020304" pitchFamily="18" charset="0"/>
              </a:rPr>
              <a:t>Hãy dọn đường cho Chúa</a:t>
            </a:r>
            <a:r>
              <a:rPr lang="en-US" sz="2000" kern="100">
                <a:effectLst/>
                <a:latin typeface="Arial" panose="020B0604020202020204" pitchFamily="34" charset="0"/>
                <a:ea typeface="Arial" panose="020B0604020202020204" pitchFamily="34" charset="0"/>
                <a:cs typeface="Times New Roman" panose="02020603050405020304" pitchFamily="18" charset="0"/>
              </a:rPr>
              <a:t>” (Mác 1:3), lẫn </a:t>
            </a:r>
            <a:r>
              <a:rPr lang="en-US" sz="2000" b="1" kern="100">
                <a:effectLst/>
                <a:latin typeface="Arial" panose="020B0604020202020204" pitchFamily="34" charset="0"/>
                <a:ea typeface="Arial" panose="020B0604020202020204" pitchFamily="34" charset="0"/>
                <a:cs typeface="Times New Roman" panose="02020603050405020304" pitchFamily="18" charset="0"/>
              </a:rPr>
              <a:t>sự xung đột khi Đấng Christ ngay lập tức bị “Sa-tan cám dỗ” </a:t>
            </a:r>
            <a:r>
              <a:rPr lang="en-US" sz="2000" kern="100">
                <a:effectLst/>
                <a:latin typeface="Arial" panose="020B0604020202020204" pitchFamily="34" charset="0"/>
                <a:ea typeface="Arial" panose="020B0604020202020204" pitchFamily="34" charset="0"/>
                <a:cs typeface="Times New Roman" panose="02020603050405020304" pitchFamily="18" charset="0"/>
              </a:rPr>
              <a:t>(1:13). Tiếp theo là một phần lớn (1:14–8:30), </a:t>
            </a:r>
            <a:r>
              <a:rPr lang="en-US" sz="2000" b="1" kern="100">
                <a:effectLst/>
                <a:latin typeface="Arial" panose="020B0604020202020204" pitchFamily="34" charset="0"/>
                <a:ea typeface="Arial" panose="020B0604020202020204" pitchFamily="34" charset="0"/>
                <a:cs typeface="Times New Roman" panose="02020603050405020304" pitchFamily="18" charset="0"/>
              </a:rPr>
              <a:t>nhằm làm phức tạp cốt truyện giống như trong một bi kịch Hy Lạp</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Mark viết </a:t>
            </a:r>
            <a:r>
              <a:rPr lang="en-US" sz="2000" b="1" kern="100">
                <a:effectLst/>
                <a:latin typeface="Arial" panose="020B0604020202020204" pitchFamily="34" charset="0"/>
                <a:ea typeface="Arial" panose="020B0604020202020204" pitchFamily="34" charset="0"/>
                <a:cs typeface="Times New Roman" panose="02020603050405020304" pitchFamily="18" charset="0"/>
              </a:rPr>
              <a:t>về thành công nhưng cũng có sự thù địch</a:t>
            </a:r>
            <a:r>
              <a:rPr lang="en-US" sz="2000" kern="100">
                <a:effectLst/>
                <a:latin typeface="Arial" panose="020B0604020202020204" pitchFamily="34" charset="0"/>
                <a:ea typeface="Arial" panose="020B0604020202020204" pitchFamily="34" charset="0"/>
                <a:cs typeface="Times New Roman" panose="02020603050405020304" pitchFamily="18" charset="0"/>
              </a:rPr>
              <a:t>. Sự </a:t>
            </a:r>
            <a:r>
              <a:rPr lang="en-US" sz="2000" b="1" kern="100">
                <a:effectLst/>
                <a:latin typeface="Arial" panose="020B0604020202020204" pitchFamily="34" charset="0"/>
                <a:ea typeface="Arial" panose="020B0604020202020204" pitchFamily="34" charset="0"/>
                <a:cs typeface="Times New Roman" panose="02020603050405020304" pitchFamily="18" charset="0"/>
              </a:rPr>
              <a:t>phản đối và xung đột ngày càng gia tăng. </a:t>
            </a:r>
            <a:r>
              <a:rPr lang="en-US" sz="2000" kern="100">
                <a:effectLst/>
                <a:latin typeface="Arial" panose="020B0604020202020204" pitchFamily="34" charset="0"/>
                <a:ea typeface="Arial" panose="020B0604020202020204" pitchFamily="34" charset="0"/>
                <a:cs typeface="Times New Roman" panose="02020603050405020304" pitchFamily="18" charset="0"/>
              </a:rPr>
              <a:t>Đôi khi cần phải rút lui khỏi tầm nhìn của công chúng. Điều này lên đến đỉnh điểm trong thời điểm </a:t>
            </a:r>
            <a:r>
              <a:rPr lang="en-US" sz="2000" b="1" kern="100">
                <a:effectLst/>
                <a:latin typeface="Arial" panose="020B0604020202020204" pitchFamily="34" charset="0"/>
                <a:ea typeface="Arial" panose="020B0604020202020204" pitchFamily="34" charset="0"/>
                <a:cs typeface="Times New Roman" panose="02020603050405020304" pitchFamily="18" charset="0"/>
              </a:rPr>
              <a:t>khủng hoảng khi Phi-e-rơ và các môn đồ nhận ra Chúa Giê-su là Đấng Mê-si </a:t>
            </a:r>
            <a:r>
              <a:rPr lang="en-US" sz="2000" kern="100">
                <a:effectLst/>
                <a:latin typeface="Arial" panose="020B0604020202020204" pitchFamily="34" charset="0"/>
                <a:ea typeface="Arial" panose="020B0604020202020204" pitchFamily="34" charset="0"/>
                <a:cs typeface="Times New Roman" panose="02020603050405020304" pitchFamily="18" charset="0"/>
              </a:rPr>
              <a:t>(8:29-30).</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84489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Tiếp nối vở kịch của Mark (8:31–15:47), nơi kết cục cuối cùng của cốt truyện mở ra.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Đấng Christ công bố cái chết sắp đến của Ngài trong ba dịp riêng biệt (8:31; 9:31; 10:33) và chuẩn bị cho các môn đồ Ngài sự ra đi của Ngài.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Nhưng trong phần kết (16:1–20), tương đương đầy kịch tính với sự cần thiết phải chết của Ngài, Đấng Christ đã sống lại từ cõi chết. </a:t>
            </a:r>
            <a:r>
              <a:rPr lang="en-US" sz="2000" b="1" kern="100">
                <a:effectLst/>
                <a:latin typeface="Arial" panose="020B0604020202020204" pitchFamily="34" charset="0"/>
                <a:ea typeface="Arial" panose="020B0604020202020204" pitchFamily="34" charset="0"/>
                <a:cs typeface="Times New Roman" panose="02020603050405020304" pitchFamily="18" charset="0"/>
              </a:rPr>
              <a:t>Đây là Tin Mừng Mác – tin mừng về Chúa Giêsu </a:t>
            </a:r>
            <a:r>
              <a:rPr lang="en-US" sz="2000" b="1" kern="100">
                <a:latin typeface="Arial" panose="020B0604020202020204" pitchFamily="34" charset="0"/>
                <a:ea typeface="Arial" panose="020B0604020202020204" pitchFamily="34" charset="0"/>
                <a:cs typeface="Times New Roman" panose="02020603050405020304" pitchFamily="18" charset="0"/>
              </a:rPr>
              <a:t>Christ</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Nhưng thật thú vị, những </a:t>
            </a:r>
            <a:r>
              <a:rPr lang="en-US" sz="2000" b="1" kern="100">
                <a:effectLst/>
                <a:latin typeface="Arial" panose="020B0604020202020204" pitchFamily="34" charset="0"/>
                <a:ea typeface="Arial" panose="020B0604020202020204" pitchFamily="34" charset="0"/>
                <a:cs typeface="Times New Roman" panose="02020603050405020304" pitchFamily="18" charset="0"/>
              </a:rPr>
              <a:t>lời đầu tiên của Mác là “Khởi đầu Tin Mừng về Chúa Giêsu Kitô, Con Thiên Chúa</a:t>
            </a:r>
            <a:r>
              <a:rPr lang="en-US" sz="2000" kern="100">
                <a:effectLst/>
                <a:latin typeface="Arial" panose="020B0604020202020204" pitchFamily="34" charset="0"/>
                <a:ea typeface="Arial" panose="020B0604020202020204" pitchFamily="34" charset="0"/>
                <a:cs typeface="Times New Roman" panose="02020603050405020304" pitchFamily="18" charset="0"/>
              </a:rPr>
              <a:t>” (1:1). Sau đó Mác mô tả </a:t>
            </a:r>
            <a:r>
              <a:rPr lang="en-US" sz="2000" b="1" kern="100">
                <a:effectLst/>
                <a:latin typeface="Arial" panose="020B0604020202020204" pitchFamily="34" charset="0"/>
                <a:ea typeface="Arial" panose="020B0604020202020204" pitchFamily="34" charset="0"/>
                <a:cs typeface="Times New Roman" panose="02020603050405020304" pitchFamily="18" charset="0"/>
              </a:rPr>
              <a:t>ba năm chức vụ</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en-US" sz="2000" kern="100">
                <a:latin typeface="Arial" panose="020B0604020202020204" pitchFamily="34" charset="0"/>
                <a:ea typeface="Arial" panose="020B0604020202020204" pitchFamily="34" charset="0"/>
                <a:cs typeface="Times New Roman" panose="02020603050405020304" pitchFamily="18" charset="0"/>
              </a:rPr>
              <a:t>N</a:t>
            </a:r>
            <a:r>
              <a:rPr lang="en-US" sz="2000" kern="100">
                <a:effectLst/>
                <a:latin typeface="Arial" panose="020B0604020202020204" pitchFamily="34" charset="0"/>
                <a:ea typeface="Arial" panose="020B0604020202020204" pitchFamily="34" charset="0"/>
                <a:cs typeface="Times New Roman" panose="02020603050405020304" pitchFamily="18" charset="0"/>
              </a:rPr>
              <a:t>hững gì họ đã </a:t>
            </a:r>
            <a:r>
              <a:rPr lang="en-US" sz="2000" b="1" kern="100">
                <a:effectLst/>
                <a:latin typeface="Arial" panose="020B0604020202020204" pitchFamily="34" charset="0"/>
                <a:ea typeface="Arial" panose="020B0604020202020204" pitchFamily="34" charset="0"/>
                <a:cs typeface="Times New Roman" panose="02020603050405020304" pitchFamily="18" charset="0"/>
              </a:rPr>
              <a:t>chứng kiến ​​trong ba năm thực sự chỉ là “sự khởi đầu” của tin mừng</a:t>
            </a:r>
            <a:r>
              <a:rPr lang="en-US" sz="2000" kern="100">
                <a:effectLst/>
                <a:latin typeface="Arial" panose="020B0604020202020204" pitchFamily="34" charset="0"/>
                <a:ea typeface="Arial" panose="020B0604020202020204" pitchFamily="34" charset="0"/>
                <a:cs typeface="Times New Roman" panose="02020603050405020304" pitchFamily="18" charset="0"/>
              </a:rPr>
              <a:t>.</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87270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Autofit/>
          </a:bodyPr>
          <a:lstStyle/>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Đề cương</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 Lời mở đầu: Danh tính của Người Tôi Tớ Chúa (Mác 1:1–13)</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II. Lời nói và việc làm ban đầu của Người Đầy Tớ (Mác 1:14–8:30)</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III. Hành Trình Đi Đến Thập Giá Của Người Tôi Tớ (Mác 8:31–10:52)</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IV. Chức vụ của người đầy tớ và cái chết ở Giê-ru-sa-lem (Mác 11:1–15:47)</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V. Lời kết: Người Con Đầy Tớ Sống Và Chiến Thắng (Mác 16:1–20)</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72609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Chúa Giêsu là Tôi Tớ Thiên Chúa Con Thiên Chúa</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400" b="1" kern="100">
                <a:effectLst/>
                <a:latin typeface="Arial" panose="020B0604020202020204" pitchFamily="34" charset="0"/>
                <a:ea typeface="Arial" panose="020B0604020202020204" pitchFamily="34" charset="0"/>
                <a:cs typeface="Times New Roman" panose="02020603050405020304" pitchFamily="18" charset="0"/>
              </a:rPr>
              <a:t>Chúa Giêsu là Tôi Tớ Thiên Chúa Con Thiên Chúa</a:t>
            </a:r>
            <a:endParaRPr lang="vi-VN" sz="2400" b="1"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Mục tiêu của Mác là </a:t>
            </a:r>
            <a:r>
              <a:rPr lang="en-US" sz="2400" b="1" kern="100">
                <a:effectLst/>
                <a:latin typeface="Arial" panose="020B0604020202020204" pitchFamily="34" charset="0"/>
                <a:ea typeface="Arial" panose="020B0604020202020204" pitchFamily="34" charset="0"/>
                <a:cs typeface="Times New Roman" panose="02020603050405020304" pitchFamily="18" charset="0"/>
              </a:rPr>
              <a:t>giới thiệu Chúa Giê-su là Tôi Tớ thiêng liêng của Đức Chúa Trời</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Mặc dù Mác bao gồm nhiều lời dạy và một số bài giảng của Đấng Christ, nhưng </a:t>
            </a:r>
            <a:r>
              <a:rPr lang="en-US" sz="2400" b="1" kern="100">
                <a:effectLst/>
                <a:latin typeface="Arial" panose="020B0604020202020204" pitchFamily="34" charset="0"/>
                <a:ea typeface="Arial" panose="020B0604020202020204" pitchFamily="34" charset="0"/>
                <a:cs typeface="Times New Roman" panose="02020603050405020304" pitchFamily="18" charset="0"/>
              </a:rPr>
              <a:t>ông tập trung vào những điều khiến Chúa Giê-su trở nên độc đáo</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Khoảng 93 phần trăm câu chuyện của Mác, tiêu biểu cho lời rao giảng cơ bản của câu chuyện Phúc Âm, </a:t>
            </a:r>
            <a:r>
              <a:rPr lang="en-US" sz="2400" kern="100">
                <a:effectLst/>
                <a:latin typeface="Arial" panose="020B0604020202020204" pitchFamily="34" charset="0"/>
                <a:ea typeface="Arial" panose="020B0604020202020204" pitchFamily="34" charset="0"/>
                <a:cs typeface="Times New Roman" panose="02020603050405020304" pitchFamily="18" charset="0"/>
              </a:rPr>
              <a:t>cũng có trong các phần của Ma-thi-ơ và Lu-ca. Ngược lại, John, viết muộn hơn ba cuốn Synoptics, chỉ có 8% tài liệu được đưa vào Mác.</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Chúa Giêsu là Tôi Tớ Thiên Chúa Con Thiên Chúa</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Chương đầu tiên của Mác mô tả chức vụ kéo dài trong ngày Sa-bát của Chúa Giê-su tại Ca-bê-na-um, quê hương được nhận nuôi của Ngài ở rìa phía bắc Biển Ga-li-lê. Đầu tiên, </a:t>
            </a:r>
            <a:r>
              <a:rPr lang="en-US" sz="2000" b="1" kern="100">
                <a:effectLst/>
                <a:latin typeface="Arial" panose="020B0604020202020204" pitchFamily="34" charset="0"/>
                <a:ea typeface="Arial" panose="020B0604020202020204" pitchFamily="34" charset="0"/>
                <a:cs typeface="Times New Roman" panose="02020603050405020304" pitchFamily="18" charset="0"/>
              </a:rPr>
              <a:t>Chúa Giêsu đến “rao giảng” </a:t>
            </a:r>
            <a:r>
              <a:rPr lang="en-US" sz="2000" kern="100">
                <a:effectLst/>
                <a:latin typeface="Arial" panose="020B0604020202020204" pitchFamily="34" charset="0"/>
                <a:ea typeface="Arial" panose="020B0604020202020204" pitchFamily="34" charset="0"/>
                <a:cs typeface="Times New Roman" panose="02020603050405020304" pitchFamily="18" charset="0"/>
              </a:rPr>
              <a:t>(1:14). Chúa Giêsu trước hết là người rao giảng tin mừng. </a:t>
            </a: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Thứ hai, </a:t>
            </a:r>
            <a:r>
              <a:rPr lang="en-US" sz="2000" b="1" kern="100">
                <a:effectLst/>
                <a:latin typeface="Arial" panose="020B0604020202020204" pitchFamily="34" charset="0"/>
                <a:ea typeface="Arial" panose="020B0604020202020204" pitchFamily="34" charset="0"/>
                <a:cs typeface="Times New Roman" panose="02020603050405020304" pitchFamily="18" charset="0"/>
              </a:rPr>
              <a:t>Chúa Giê-su kêu gọi bốn môn đồ </a:t>
            </a:r>
            <a:r>
              <a:rPr lang="en-US" sz="2000" kern="100">
                <a:effectLst/>
                <a:latin typeface="Arial" panose="020B0604020202020204" pitchFamily="34" charset="0"/>
                <a:ea typeface="Arial" panose="020B0604020202020204" pitchFamily="34" charset="0"/>
                <a:cs typeface="Times New Roman" panose="02020603050405020304" pitchFamily="18" charset="0"/>
              </a:rPr>
              <a:t>đi cùng Ngài trong chức vụ trọn thời gian (1:16-20). </a:t>
            </a: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Thứ ba, Chúa Giêsu đuổi quỷ ra khỏi một người đàn ông trong hội đường ngay giữa bài giảng của Ngài (1: 23–26). </a:t>
            </a: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Thứ tư, Chúa Giê-su chữa lành mẹ vợ của Phi-e-rơ (1:29-31). </a:t>
            </a: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Cuối cùng, vào ban đêm, Chúa Giê-su tiếp tục chữa lành tất cả những người đến cửa nhà Phi-e-rơ (1:32-34).</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68104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Chúa Giêsu là Tôi Tớ Thiên Chúa Con Thiên Chúa</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Đoạn tiếp theo là một lời bình luận quan trọng về đời sống cầu nguyện của Chúa Giêsu, trong đó mô tả một sự kiện xảy ra vào ngày hôm sau: “Sáng sớm, khi trời còn tối, Người đã dậy, đi ra ngoài và đi đến một nơi hoang vắng. địa điểm. Và Ngài đang cầu nguyện ở đó” (</a:t>
            </a:r>
            <a:r>
              <a:rPr lang="en-US" sz="2400" b="1" kern="100">
                <a:effectLst/>
                <a:latin typeface="Arial" panose="020B0604020202020204" pitchFamily="34" charset="0"/>
                <a:ea typeface="Arial" panose="020B0604020202020204" pitchFamily="34" charset="0"/>
                <a:cs typeface="Times New Roman" panose="02020603050405020304" pitchFamily="18" charset="0"/>
              </a:rPr>
              <a:t>1:35</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Đời sống cầu nguyện của Chúa Giêsu thành công vì </a:t>
            </a:r>
            <a:r>
              <a:rPr lang="en-US" sz="2400" b="1" kern="100">
                <a:effectLst/>
                <a:latin typeface="Arial" panose="020B0604020202020204" pitchFamily="34" charset="0"/>
                <a:ea typeface="Arial" panose="020B0604020202020204" pitchFamily="34" charset="0"/>
                <a:cs typeface="Times New Roman" panose="02020603050405020304" pitchFamily="18" charset="0"/>
              </a:rPr>
              <a:t>Ngài dậy đủ sớm, đi đủ xa và ở lại đủ lâu để cầu nguyện</a:t>
            </a:r>
            <a:r>
              <a:rPr lang="en-US" sz="2400" kern="100">
                <a:effectLst/>
                <a:latin typeface="Arial" panose="020B0604020202020204" pitchFamily="34" charset="0"/>
                <a:ea typeface="Arial" panose="020B0604020202020204" pitchFamily="34" charset="0"/>
                <a:cs typeface="Times New Roman" panose="02020603050405020304" pitchFamily="18" charset="0"/>
              </a:rPr>
              <a:t>. Cụm từ “đang cầu nguyện” ở thì động từ miêu tả hành động tiếp tục trong thời gian qua. Đời sống cầu nguyện của Chúa Giêsu đã được lên kế hoạch, riêng tư và kéo dài.</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97559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Hành Động</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indent="0">
              <a:lnSpc>
                <a:spcPct val="115000"/>
              </a:lnSpc>
              <a:spcBef>
                <a:spcPts val="0"/>
              </a:spcBef>
              <a:spcAft>
                <a:spcPts val="800"/>
              </a:spcAft>
              <a:buNone/>
            </a:pPr>
            <a:r>
              <a:rPr lang="vi-VN" sz="2000" b="1" kern="100">
                <a:effectLst/>
                <a:latin typeface="Arial" panose="020B0604020202020204" pitchFamily="34" charset="0"/>
                <a:ea typeface="Arial" panose="020B0604020202020204" pitchFamily="34" charset="0"/>
                <a:cs typeface="Times New Roman" panose="02020603050405020304" pitchFamily="18" charset="0"/>
              </a:rPr>
              <a:t>Hành Động</a:t>
            </a:r>
            <a:endParaRPr lang="en-US" sz="2000" b="1"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Xuyên suốt Phúc âm của mình, Mác trình bày nhiều </a:t>
            </a:r>
            <a:r>
              <a:rPr lang="en-US" sz="2000" b="1" kern="100">
                <a:effectLst/>
                <a:latin typeface="Arial" panose="020B0604020202020204" pitchFamily="34" charset="0"/>
                <a:ea typeface="Arial" panose="020B0604020202020204" pitchFamily="34" charset="0"/>
                <a:cs typeface="Times New Roman" panose="02020603050405020304" pitchFamily="18" charset="0"/>
              </a:rPr>
              <a:t>việc làm của Chúa Giê-su và ít lời của Ngài </a:t>
            </a:r>
            <a:r>
              <a:rPr lang="en-US" sz="2000" kern="100">
                <a:effectLst/>
                <a:latin typeface="Arial" panose="020B0604020202020204" pitchFamily="34" charset="0"/>
                <a:ea typeface="Arial" panose="020B0604020202020204" pitchFamily="34" charset="0"/>
                <a:cs typeface="Times New Roman" panose="02020603050405020304" pitchFamily="18" charset="0"/>
              </a:rPr>
              <a:t>hơn. </a:t>
            </a:r>
            <a:r>
              <a:rPr lang="en-US" sz="2000" b="1" kern="100">
                <a:effectLst/>
                <a:latin typeface="Arial" panose="020B0604020202020204" pitchFamily="34" charset="0"/>
                <a:ea typeface="Arial" panose="020B0604020202020204" pitchFamily="34" charset="0"/>
                <a:cs typeface="Times New Roman" panose="02020603050405020304" pitchFamily="18" charset="0"/>
              </a:rPr>
              <a:t>Bài viết của Mark đậm chất hành động</a:t>
            </a:r>
            <a:r>
              <a:rPr lang="en-US" sz="2000" kern="100">
                <a:effectLst/>
                <a:latin typeface="Arial" panose="020B0604020202020204" pitchFamily="34" charset="0"/>
                <a:ea typeface="Arial" panose="020B0604020202020204" pitchFamily="34" charset="0"/>
                <a:cs typeface="Times New Roman" panose="02020603050405020304" pitchFamily="18" charset="0"/>
              </a:rPr>
              <a:t>, mạnh mẽ, mới mẻ, sống động, kịch tính, hiện thực, đồ họa, đơn giản, trực tiếp, nhanh chóng, thô ráp, ngắn gọn và đi vào trọng tâm. </a:t>
            </a: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Mark sử </a:t>
            </a:r>
            <a:r>
              <a:rPr lang="en-US" sz="2000" b="1" kern="100">
                <a:effectLst/>
                <a:latin typeface="Arial" panose="020B0604020202020204" pitchFamily="34" charset="0"/>
                <a:ea typeface="Arial" panose="020B0604020202020204" pitchFamily="34" charset="0"/>
                <a:cs typeface="Times New Roman" panose="02020603050405020304" pitchFamily="18" charset="0"/>
              </a:rPr>
              <a:t>dụng thì hiện tại </a:t>
            </a:r>
            <a:r>
              <a:rPr lang="en-US" sz="2000" kern="100">
                <a:effectLst/>
                <a:latin typeface="Arial" panose="020B0604020202020204" pitchFamily="34" charset="0"/>
                <a:ea typeface="Arial" panose="020B0604020202020204" pitchFamily="34" charset="0"/>
                <a:cs typeface="Times New Roman" panose="02020603050405020304" pitchFamily="18" charset="0"/>
              </a:rPr>
              <a:t>lịch sử hơn 150 lần trong 673 câu và cũng thích sử dụng thì không hoàn hảo. Sau này mô tả hành động liên tục trong quá khứ. Hiện tại lịch sử giống như nói: “</a:t>
            </a:r>
            <a:r>
              <a:rPr lang="en-US" sz="2000" b="1" kern="100">
                <a:effectLst/>
                <a:latin typeface="Arial" panose="020B0604020202020204" pitchFamily="34" charset="0"/>
                <a:ea typeface="Arial" panose="020B0604020202020204" pitchFamily="34" charset="0"/>
                <a:cs typeface="Times New Roman" panose="02020603050405020304" pitchFamily="18" charset="0"/>
              </a:rPr>
              <a:t>Ngài đến đây; Anh ta đang nhìn người mù; Anh ấy chạm vào anh ấy; người mù nhìn thấy; anh ta cúi đầu trước Chúa Giêsu và tạ ơn Ngài.</a:t>
            </a:r>
            <a:r>
              <a:rPr lang="en-US" sz="2000" kern="100">
                <a:effectLst/>
                <a:latin typeface="Arial" panose="020B0604020202020204" pitchFamily="34" charset="0"/>
                <a:ea typeface="Arial" panose="020B0604020202020204" pitchFamily="34" charset="0"/>
                <a:cs typeface="Times New Roman" panose="02020603050405020304" pitchFamily="18" charset="0"/>
              </a:rPr>
              <a:t>” Nó ghi lại những sự kiện </a:t>
            </a:r>
            <a:r>
              <a:rPr lang="en-US" sz="2000" b="1" kern="100">
                <a:effectLst/>
                <a:latin typeface="Arial" panose="020B0604020202020204" pitchFamily="34" charset="0"/>
                <a:ea typeface="Arial" panose="020B0604020202020204" pitchFamily="34" charset="0"/>
                <a:cs typeface="Times New Roman" panose="02020603050405020304" pitchFamily="18" charset="0"/>
              </a:rPr>
              <a:t>xảy ra ngay trước mắt </a:t>
            </a:r>
            <a:r>
              <a:rPr lang="en-US" sz="2000" kern="100">
                <a:effectLst/>
                <a:latin typeface="Arial" panose="020B0604020202020204" pitchFamily="34" charset="0"/>
                <a:ea typeface="Arial" panose="020B0604020202020204" pitchFamily="34" charset="0"/>
                <a:cs typeface="Times New Roman" panose="02020603050405020304" pitchFamily="18" charset="0"/>
              </a:rPr>
              <a:t>chúng ta. Nó có </a:t>
            </a:r>
            <a:r>
              <a:rPr lang="en-US" sz="2000" b="1" kern="100">
                <a:effectLst/>
                <a:latin typeface="Arial" panose="020B0604020202020204" pitchFamily="34" charset="0"/>
                <a:ea typeface="Arial" panose="020B0604020202020204" pitchFamily="34" charset="0"/>
                <a:cs typeface="Times New Roman" panose="02020603050405020304" pitchFamily="18" charset="0"/>
              </a:rPr>
              <a:t>phẩm chất nhân chứng </a:t>
            </a:r>
            <a:r>
              <a:rPr lang="en-US" sz="2000" kern="100">
                <a:effectLst/>
                <a:latin typeface="Arial" panose="020B0604020202020204" pitchFamily="34" charset="0"/>
                <a:ea typeface="Arial" panose="020B0604020202020204" pitchFamily="34" charset="0"/>
                <a:cs typeface="Times New Roman" panose="02020603050405020304" pitchFamily="18" charset="0"/>
              </a:rPr>
              <a:t>của một phóng viên tại chỗ. Chúng ta hồi tưởng lại những câu chuyện qua con mắt của Peter và cách kể lại sống động của Mark.</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29615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Sự chú ý đến chi tiết</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200" b="1" kern="100">
                <a:effectLst/>
                <a:latin typeface="Arial" panose="020B0604020202020204" pitchFamily="34" charset="0"/>
                <a:ea typeface="Arial" panose="020B0604020202020204" pitchFamily="34" charset="0"/>
                <a:cs typeface="Times New Roman" panose="02020603050405020304" pitchFamily="18" charset="0"/>
              </a:rPr>
              <a:t>Sự chú ý đến từng chi tiết</a:t>
            </a:r>
            <a:endParaRPr lang="en-US" sz="22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Một đặc điểm khác của Mark là </a:t>
            </a:r>
            <a:r>
              <a:rPr lang="en-US" sz="2200" b="1" kern="100">
                <a:effectLst/>
                <a:latin typeface="Arial" panose="020B0604020202020204" pitchFamily="34" charset="0"/>
                <a:ea typeface="Arial" panose="020B0604020202020204" pitchFamily="34" charset="0"/>
                <a:cs typeface="Times New Roman" panose="02020603050405020304" pitchFamily="18" charset="0"/>
              </a:rPr>
              <a:t>sự chú ý đến từng chi tiết.</a:t>
            </a:r>
            <a:r>
              <a:rPr lang="en-US" sz="2200" kern="100">
                <a:effectLst/>
                <a:latin typeface="Arial" panose="020B0604020202020204" pitchFamily="34" charset="0"/>
                <a:ea typeface="Arial" panose="020B0604020202020204" pitchFamily="34" charset="0"/>
                <a:cs typeface="Times New Roman" panose="02020603050405020304" pitchFamily="18" charset="0"/>
              </a:rPr>
              <a:t> Điều này có thể được thấy trong cách ông </a:t>
            </a:r>
            <a:r>
              <a:rPr lang="en-US" sz="2200" b="1" kern="100">
                <a:effectLst/>
                <a:latin typeface="Arial" panose="020B0604020202020204" pitchFamily="34" charset="0"/>
                <a:ea typeface="Arial" panose="020B0604020202020204" pitchFamily="34" charset="0"/>
                <a:cs typeface="Times New Roman" panose="02020603050405020304" pitchFamily="18" charset="0"/>
              </a:rPr>
              <a:t>đối xử với người bị quỷ ám trong 5:1–20</a:t>
            </a:r>
            <a:r>
              <a:rPr lang="en-US" sz="2200" kern="100">
                <a:effectLst/>
                <a:latin typeface="Arial" panose="020B0604020202020204" pitchFamily="34" charset="0"/>
                <a:ea typeface="Arial" panose="020B0604020202020204" pitchFamily="34" charset="0"/>
                <a:cs typeface="Times New Roman" panose="02020603050405020304" pitchFamily="18" charset="0"/>
              </a:rPr>
              <a:t>. Mác dùng </a:t>
            </a:r>
            <a:r>
              <a:rPr lang="en-US" sz="2200" b="1" kern="100">
                <a:effectLst/>
                <a:latin typeface="Arial" panose="020B0604020202020204" pitchFamily="34" charset="0"/>
                <a:ea typeface="Arial" panose="020B0604020202020204" pitchFamily="34" charset="0"/>
                <a:cs typeface="Times New Roman" panose="02020603050405020304" pitchFamily="18" charset="0"/>
              </a:rPr>
              <a:t>20 câu</a:t>
            </a:r>
            <a:r>
              <a:rPr lang="en-US" sz="2200" kern="100">
                <a:effectLst/>
                <a:latin typeface="Arial" panose="020B0604020202020204" pitchFamily="34" charset="0"/>
                <a:ea typeface="Arial" panose="020B0604020202020204" pitchFamily="34" charset="0"/>
                <a:cs typeface="Times New Roman" panose="02020603050405020304" pitchFamily="18" charset="0"/>
              </a:rPr>
              <a:t> để kể lại câu chuyện này trong khi </a:t>
            </a:r>
            <a:r>
              <a:rPr lang="en-US" sz="2200" b="1" kern="100">
                <a:effectLst/>
                <a:latin typeface="Arial" panose="020B0604020202020204" pitchFamily="34" charset="0"/>
                <a:ea typeface="Arial" panose="020B0604020202020204" pitchFamily="34" charset="0"/>
                <a:cs typeface="Times New Roman" panose="02020603050405020304" pitchFamily="18" charset="0"/>
              </a:rPr>
              <a:t>Luca chỉ có 14 </a:t>
            </a:r>
            <a:r>
              <a:rPr lang="en-US" sz="2200" kern="100">
                <a:effectLst/>
                <a:latin typeface="Arial" panose="020B0604020202020204" pitchFamily="34" charset="0"/>
                <a:ea typeface="Arial" panose="020B0604020202020204" pitchFamily="34" charset="0"/>
                <a:cs typeface="Times New Roman" panose="02020603050405020304" pitchFamily="18" charset="0"/>
              </a:rPr>
              <a:t>câu và </a:t>
            </a:r>
            <a:r>
              <a:rPr lang="en-US" sz="2200" b="1" kern="100">
                <a:effectLst/>
                <a:latin typeface="Arial" panose="020B0604020202020204" pitchFamily="34" charset="0"/>
                <a:ea typeface="Arial" panose="020B0604020202020204" pitchFamily="34" charset="0"/>
                <a:cs typeface="Times New Roman" panose="02020603050405020304" pitchFamily="18" charset="0"/>
              </a:rPr>
              <a:t>Ma-thi-ơ chỉ có 7</a:t>
            </a:r>
            <a:r>
              <a:rPr lang="en-US" sz="2200" kern="100">
                <a:effectLst/>
                <a:latin typeface="Arial" panose="020B0604020202020204" pitchFamily="34" charset="0"/>
                <a:ea typeface="Arial" panose="020B0604020202020204" pitchFamily="34" charset="0"/>
                <a:cs typeface="Times New Roman" panose="02020603050405020304" pitchFamily="18" charset="0"/>
              </a:rPr>
              <a:t>. Tương tự, câu chuyện về người phụ nữ chạm vào áo Chúa Giê-su chỉ </a:t>
            </a:r>
            <a:r>
              <a:rPr lang="en-US" sz="2200" b="1" kern="100">
                <a:effectLst/>
                <a:latin typeface="Arial" panose="020B0604020202020204" pitchFamily="34" charset="0"/>
                <a:ea typeface="Arial" panose="020B0604020202020204" pitchFamily="34" charset="0"/>
                <a:cs typeface="Times New Roman" panose="02020603050405020304" pitchFamily="18" charset="0"/>
              </a:rPr>
              <a:t>chiếm 3 câu trong Ma-thi-ơ, 6 câu trong Luca, nhưng 10 câu trong Mác.</a:t>
            </a:r>
            <a:endParaRPr lang="vi-VN" sz="22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2200" kern="100">
                <a:effectLst/>
                <a:latin typeface="Arial" panose="020B0604020202020204" pitchFamily="34" charset="0"/>
                <a:ea typeface="Arial" panose="020B0604020202020204" pitchFamily="34" charset="0"/>
                <a:cs typeface="Times New Roman" panose="02020603050405020304" pitchFamily="18" charset="0"/>
              </a:rPr>
              <a:t>Tuy nhiên, </a:t>
            </a:r>
            <a:r>
              <a:rPr lang="en-US" sz="2200" b="1" kern="100">
                <a:effectLst/>
                <a:latin typeface="Arial" panose="020B0604020202020204" pitchFamily="34" charset="0"/>
                <a:ea typeface="Arial" panose="020B0604020202020204" pitchFamily="34" charset="0"/>
                <a:cs typeface="Times New Roman" panose="02020603050405020304" pitchFamily="18" charset="0"/>
              </a:rPr>
              <a:t>Tin Mừng Mác vẫn là bản ngắn gọn nhất, </a:t>
            </a:r>
            <a:r>
              <a:rPr lang="en-US" sz="2200" kern="100">
                <a:effectLst/>
                <a:latin typeface="Arial" panose="020B0604020202020204" pitchFamily="34" charset="0"/>
                <a:ea typeface="Arial" panose="020B0604020202020204" pitchFamily="34" charset="0"/>
                <a:cs typeface="Times New Roman" panose="02020603050405020304" pitchFamily="18" charset="0"/>
              </a:rPr>
              <a:t>chỉ có 673 câu, so với 1.068 câu của Mátthêu và 1.147 câu của Luca. Tại sao cái này rất? Sự nhấn mạnh của Mark là khác nhau. Mátthêu và Luca ghi lại nhiều lời của Chúa Giêsu. </a:t>
            </a:r>
            <a:r>
              <a:rPr lang="en-US" sz="2200" b="1" kern="100">
                <a:effectLst/>
                <a:latin typeface="Arial" panose="020B0604020202020204" pitchFamily="34" charset="0"/>
                <a:ea typeface="Arial" panose="020B0604020202020204" pitchFamily="34" charset="0"/>
                <a:cs typeface="Times New Roman" panose="02020603050405020304" pitchFamily="18" charset="0"/>
              </a:rPr>
              <a:t>Sáu mươi phần trăm của Ma-thi-ơ là lời của Chúa Giêsu</a:t>
            </a:r>
            <a:r>
              <a:rPr lang="en-US" sz="2200" kern="100">
                <a:effectLst/>
                <a:latin typeface="Arial" panose="020B0604020202020204" pitchFamily="34" charset="0"/>
                <a:ea typeface="Arial" panose="020B0604020202020204" pitchFamily="34" charset="0"/>
                <a:cs typeface="Times New Roman" panose="02020603050405020304" pitchFamily="18" charset="0"/>
              </a:rPr>
              <a:t>. Đối với </a:t>
            </a:r>
            <a:r>
              <a:rPr lang="en-US" sz="2200" b="1" kern="100">
                <a:effectLst/>
                <a:latin typeface="Arial" panose="020B0604020202020204" pitchFamily="34" charset="0"/>
                <a:ea typeface="Arial" panose="020B0604020202020204" pitchFamily="34" charset="0"/>
                <a:cs typeface="Times New Roman" panose="02020603050405020304" pitchFamily="18" charset="0"/>
              </a:rPr>
              <a:t>Luke,</a:t>
            </a:r>
            <a:r>
              <a:rPr lang="en-US" sz="2200" kern="100">
                <a:effectLst/>
                <a:latin typeface="Arial" panose="020B0604020202020204" pitchFamily="34" charset="0"/>
                <a:ea typeface="Arial" panose="020B0604020202020204" pitchFamily="34" charset="0"/>
                <a:cs typeface="Times New Roman" panose="02020603050405020304" pitchFamily="18" charset="0"/>
              </a:rPr>
              <a:t> con số này là </a:t>
            </a:r>
            <a:r>
              <a:rPr lang="en-US" sz="2200" b="1" kern="100">
                <a:effectLst/>
                <a:latin typeface="Arial" panose="020B0604020202020204" pitchFamily="34" charset="0"/>
                <a:ea typeface="Arial" panose="020B0604020202020204" pitchFamily="34" charset="0"/>
                <a:cs typeface="Times New Roman" panose="02020603050405020304" pitchFamily="18" charset="0"/>
              </a:rPr>
              <a:t>51%</a:t>
            </a:r>
            <a:r>
              <a:rPr lang="en-US" sz="2200" kern="100">
                <a:effectLst/>
                <a:latin typeface="Arial" panose="020B0604020202020204" pitchFamily="34" charset="0"/>
                <a:ea typeface="Arial" panose="020B0604020202020204" pitchFamily="34" charset="0"/>
                <a:cs typeface="Times New Roman" panose="02020603050405020304" pitchFamily="18" charset="0"/>
              </a:rPr>
              <a:t>, nhưng đối với </a:t>
            </a:r>
            <a:r>
              <a:rPr lang="en-US" sz="2200" b="1" kern="100">
                <a:effectLst/>
                <a:latin typeface="Arial" panose="020B0604020202020204" pitchFamily="34" charset="0"/>
                <a:ea typeface="Arial" panose="020B0604020202020204" pitchFamily="34" charset="0"/>
                <a:cs typeface="Times New Roman" panose="02020603050405020304" pitchFamily="18" charset="0"/>
              </a:rPr>
              <a:t>Mark</a:t>
            </a:r>
            <a:r>
              <a:rPr lang="en-US" sz="2200" kern="100">
                <a:effectLst/>
                <a:latin typeface="Arial" panose="020B0604020202020204" pitchFamily="34" charset="0"/>
                <a:ea typeface="Arial" panose="020B0604020202020204" pitchFamily="34" charset="0"/>
                <a:cs typeface="Times New Roman" panose="02020603050405020304" pitchFamily="18" charset="0"/>
              </a:rPr>
              <a:t> thì con số này chỉ dưới </a:t>
            </a:r>
            <a:r>
              <a:rPr lang="en-US" sz="2200" b="1" kern="100">
                <a:effectLst/>
                <a:latin typeface="Arial" panose="020B0604020202020204" pitchFamily="34" charset="0"/>
                <a:ea typeface="Arial" panose="020B0604020202020204" pitchFamily="34" charset="0"/>
                <a:cs typeface="Times New Roman" panose="02020603050405020304" pitchFamily="18" charset="0"/>
              </a:rPr>
              <a:t>42%. </a:t>
            </a:r>
            <a:r>
              <a:rPr lang="en-US" sz="2200" kern="100">
                <a:effectLst/>
                <a:latin typeface="Arial" panose="020B0604020202020204" pitchFamily="34" charset="0"/>
                <a:ea typeface="Arial" panose="020B0604020202020204" pitchFamily="34" charset="0"/>
                <a:cs typeface="Times New Roman" panose="02020603050405020304" pitchFamily="18" charset="0"/>
              </a:rPr>
              <a:t>Mác nhấn mạnh vào các </a:t>
            </a:r>
            <a:r>
              <a:rPr lang="en-US" sz="2200" b="1" kern="100">
                <a:effectLst/>
                <a:latin typeface="Arial" panose="020B0604020202020204" pitchFamily="34" charset="0"/>
                <a:ea typeface="Arial" panose="020B0604020202020204" pitchFamily="34" charset="0"/>
                <a:cs typeface="Times New Roman" panose="02020603050405020304" pitchFamily="18" charset="0"/>
              </a:rPr>
              <a:t>công việc quyền năng của Chúa Giê-su.</a:t>
            </a:r>
            <a:endParaRPr lang="vi-VN" sz="2200" b="1"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0050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Sự chú ý đến chi tiết</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Như người ta có thể mong đợi, </a:t>
            </a:r>
            <a:r>
              <a:rPr lang="en-US" sz="2000" b="1" kern="100">
                <a:effectLst/>
                <a:latin typeface="Arial" panose="020B0604020202020204" pitchFamily="34" charset="0"/>
                <a:ea typeface="Arial" panose="020B0604020202020204" pitchFamily="34" charset="0"/>
                <a:cs typeface="Times New Roman" panose="02020603050405020304" pitchFamily="18" charset="0"/>
              </a:rPr>
              <a:t>Phi-e-rơ xuất hiện nổi bật hơn trong câu chuyện của Mác hơn là trong Ma-thi-ơ hoặc Lu-ca</a:t>
            </a:r>
            <a:r>
              <a:rPr lang="en-US" sz="20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en-US" sz="2000" kern="100">
                <a:effectLst/>
                <a:latin typeface="Arial" panose="020B0604020202020204" pitchFamily="34" charset="0"/>
                <a:ea typeface="Arial" panose="020B0604020202020204" pitchFamily="34" charset="0"/>
                <a:cs typeface="Times New Roman" panose="02020603050405020304" pitchFamily="18" charset="0"/>
              </a:rPr>
              <a:t>Tên của </a:t>
            </a:r>
            <a:r>
              <a:rPr lang="en-US" sz="2000" b="1" kern="100">
                <a:effectLst/>
                <a:latin typeface="Arial" panose="020B0604020202020204" pitchFamily="34" charset="0"/>
                <a:ea typeface="Arial" panose="020B0604020202020204" pitchFamily="34" charset="0"/>
                <a:cs typeface="Times New Roman" panose="02020603050405020304" pitchFamily="18" charset="0"/>
              </a:rPr>
              <a:t>Phi-e-rơ</a:t>
            </a:r>
            <a:r>
              <a:rPr lang="en-US" sz="2000" kern="100">
                <a:effectLst/>
                <a:latin typeface="Arial" panose="020B0604020202020204" pitchFamily="34" charset="0"/>
                <a:ea typeface="Arial" panose="020B0604020202020204" pitchFamily="34" charset="0"/>
                <a:cs typeface="Times New Roman" panose="02020603050405020304" pitchFamily="18" charset="0"/>
              </a:rPr>
              <a:t> xuất hiện ở một số chỗ trong Mác nhưng không có trong các Tin Mừng khác. Ba nơi đáng chú ý nơi điều này xảy ra là 1:36 nơi </a:t>
            </a:r>
            <a:r>
              <a:rPr lang="en-US" sz="2000" b="1" kern="100">
                <a:effectLst/>
                <a:latin typeface="Arial" panose="020B0604020202020204" pitchFamily="34" charset="0"/>
                <a:ea typeface="Arial" panose="020B0604020202020204" pitchFamily="34" charset="0"/>
                <a:cs typeface="Times New Roman" panose="02020603050405020304" pitchFamily="18" charset="0"/>
              </a:rPr>
              <a:t>Phi-e-rơ dẫn đầu đoàn người đi tìm Chúa Giê-su </a:t>
            </a:r>
            <a:r>
              <a:rPr lang="en-US" sz="2000" kern="100">
                <a:effectLst/>
                <a:latin typeface="Arial" panose="020B0604020202020204" pitchFamily="34" charset="0"/>
                <a:ea typeface="Arial" panose="020B0604020202020204" pitchFamily="34" charset="0"/>
                <a:cs typeface="Times New Roman" panose="02020603050405020304" pitchFamily="18" charset="0"/>
              </a:rPr>
              <a:t>chỉ để tìm thấy Ngài trong lời cầu nguyện riêng, 11:21 </a:t>
            </a:r>
            <a:r>
              <a:rPr lang="en-US" sz="2000" b="1" kern="100">
                <a:effectLst/>
                <a:latin typeface="Arial" panose="020B0604020202020204" pitchFamily="34" charset="0"/>
                <a:ea typeface="Arial" panose="020B0604020202020204" pitchFamily="34" charset="0"/>
                <a:cs typeface="Times New Roman" panose="02020603050405020304" pitchFamily="18" charset="0"/>
              </a:rPr>
              <a:t>nơi Phi-e-rơ bình luận về cây vả khô héo </a:t>
            </a:r>
            <a:r>
              <a:rPr lang="en-US" sz="2000" kern="100">
                <a:effectLst/>
                <a:latin typeface="Arial" panose="020B0604020202020204" pitchFamily="34" charset="0"/>
                <a:ea typeface="Arial" panose="020B0604020202020204" pitchFamily="34" charset="0"/>
                <a:cs typeface="Times New Roman" panose="02020603050405020304" pitchFamily="18" charset="0"/>
              </a:rPr>
              <a:t>và 13:3 nơi </a:t>
            </a:r>
            <a:r>
              <a:rPr lang="en-US" sz="2000" b="1" kern="100">
                <a:effectLst/>
                <a:latin typeface="Arial" panose="020B0604020202020204" pitchFamily="34" charset="0"/>
                <a:ea typeface="Arial" panose="020B0604020202020204" pitchFamily="34" charset="0"/>
                <a:cs typeface="Times New Roman" panose="02020603050405020304" pitchFamily="18" charset="0"/>
              </a:rPr>
              <a:t>Phi-e-rơ đứng đầu danh sách bốn người</a:t>
            </a:r>
            <a:r>
              <a:rPr lang="en-US" sz="2000" kern="100">
                <a:effectLst/>
                <a:latin typeface="Arial" panose="020B0604020202020204" pitchFamily="34" charset="0"/>
                <a:ea typeface="Arial" panose="020B0604020202020204" pitchFamily="34" charset="0"/>
                <a:cs typeface="Times New Roman" panose="02020603050405020304" pitchFamily="18" charset="0"/>
              </a:rPr>
              <a:t> các môn đệ là ngư dân hỏi Chúa Giêsu về việc Người đã báo trước rằng đền thờ Do Thái sẽ bị phá hủy. </a:t>
            </a:r>
          </a:p>
          <a:p>
            <a:pPr>
              <a:lnSpc>
                <a:spcPct val="115000"/>
              </a:lnSpc>
              <a:spcBef>
                <a:spcPts val="0"/>
              </a:spcBef>
              <a:spcAft>
                <a:spcPts val="800"/>
              </a:spcAft>
            </a:pPr>
            <a:r>
              <a:rPr lang="en-US" sz="2000" b="1" kern="100">
                <a:effectLst/>
                <a:latin typeface="Arial" panose="020B0604020202020204" pitchFamily="34" charset="0"/>
                <a:ea typeface="Arial" panose="020B0604020202020204" pitchFamily="34" charset="0"/>
                <a:cs typeface="Times New Roman" panose="02020603050405020304" pitchFamily="18" charset="0"/>
              </a:rPr>
              <a:t>Sự khiêm tốn </a:t>
            </a:r>
            <a:r>
              <a:rPr lang="en-US" sz="2000" kern="100">
                <a:effectLst/>
                <a:latin typeface="Arial" panose="020B0604020202020204" pitchFamily="34" charset="0"/>
                <a:ea typeface="Arial" panose="020B0604020202020204" pitchFamily="34" charset="0"/>
                <a:cs typeface="Times New Roman" panose="02020603050405020304" pitchFamily="18" charset="0"/>
              </a:rPr>
              <a:t>có thể đã khiến Mác không đề cập đến việc </a:t>
            </a:r>
            <a:r>
              <a:rPr lang="en-US" sz="2000" b="1" kern="100">
                <a:effectLst/>
                <a:latin typeface="Arial" panose="020B0604020202020204" pitchFamily="34" charset="0"/>
                <a:ea typeface="Arial" panose="020B0604020202020204" pitchFamily="34" charset="0"/>
                <a:cs typeface="Times New Roman" panose="02020603050405020304" pitchFamily="18" charset="0"/>
              </a:rPr>
              <a:t>Phi-e-rơ đi trên mặt nước trong 6:50–51 </a:t>
            </a:r>
            <a:r>
              <a:rPr lang="en-US" sz="2000" kern="100">
                <a:effectLst/>
                <a:latin typeface="Arial" panose="020B0604020202020204" pitchFamily="34" charset="0"/>
                <a:ea typeface="Arial" panose="020B0604020202020204" pitchFamily="34" charset="0"/>
                <a:cs typeface="Times New Roman" panose="02020603050405020304" pitchFamily="18" charset="0"/>
              </a:rPr>
              <a:t>(xem Ma-thi-ơ 14:28–31), </a:t>
            </a:r>
            <a:r>
              <a:rPr lang="en-US" sz="2000" b="1" kern="100">
                <a:effectLst/>
                <a:latin typeface="Arial" panose="020B0604020202020204" pitchFamily="34" charset="0"/>
                <a:ea typeface="Arial" panose="020B0604020202020204" pitchFamily="34" charset="0"/>
                <a:cs typeface="Times New Roman" panose="02020603050405020304" pitchFamily="18" charset="0"/>
              </a:rPr>
              <a:t>việc Phi-e-rơ hỏi về dụ ngôn trong 7:17 </a:t>
            </a:r>
            <a:r>
              <a:rPr lang="en-US" sz="2000" kern="100">
                <a:effectLst/>
                <a:latin typeface="Arial" panose="020B0604020202020204" pitchFamily="34" charset="0"/>
                <a:ea typeface="Arial" panose="020B0604020202020204" pitchFamily="34" charset="0"/>
                <a:cs typeface="Times New Roman" panose="02020603050405020304" pitchFamily="18" charset="0"/>
              </a:rPr>
              <a:t>(xem Ma-thi-ơ 15:15), </a:t>
            </a:r>
            <a:r>
              <a:rPr lang="en-US" sz="2000" b="1" kern="100">
                <a:effectLst/>
                <a:latin typeface="Arial" panose="020B0604020202020204" pitchFamily="34" charset="0"/>
                <a:ea typeface="Arial" panose="020B0604020202020204" pitchFamily="34" charset="0"/>
                <a:cs typeface="Times New Roman" panose="02020603050405020304" pitchFamily="18" charset="0"/>
              </a:rPr>
              <a:t>và nơi Phi-e-rơ và </a:t>
            </a:r>
            <a:r>
              <a:rPr lang="vi-VN" sz="2000" b="1" kern="100">
                <a:effectLst/>
                <a:latin typeface="Arial" panose="020B0604020202020204" pitchFamily="34" charset="0"/>
                <a:ea typeface="Arial" panose="020B0604020202020204" pitchFamily="34" charset="0"/>
                <a:cs typeface="Times New Roman" panose="02020603050405020304" pitchFamily="18" charset="0"/>
              </a:rPr>
              <a:t>Giăng</a:t>
            </a:r>
            <a:r>
              <a:rPr lang="en-US" sz="2000" b="1" kern="100">
                <a:effectLst/>
                <a:latin typeface="Arial" panose="020B0604020202020204" pitchFamily="34" charset="0"/>
                <a:ea typeface="Arial" panose="020B0604020202020204" pitchFamily="34" charset="0"/>
                <a:cs typeface="Times New Roman" panose="02020603050405020304" pitchFamily="18" charset="0"/>
              </a:rPr>
              <a:t> là hai môn đệ Chúa Giêsu sai vào Giêrusalem để chuẩn bị chỗ cho Lễ Vượt Qua </a:t>
            </a:r>
            <a:r>
              <a:rPr lang="en-US" sz="2000" b="1" kern="100">
                <a:latin typeface="Arial" panose="020B0604020202020204" pitchFamily="34" charset="0"/>
                <a:ea typeface="Arial" panose="020B0604020202020204" pitchFamily="34" charset="0"/>
                <a:cs typeface="Times New Roman" panose="02020603050405020304" pitchFamily="18" charset="0"/>
              </a:rPr>
              <a:t>trong</a:t>
            </a:r>
            <a:r>
              <a:rPr lang="en-US" sz="2000" kern="100">
                <a:effectLst/>
                <a:latin typeface="Arial" panose="020B0604020202020204" pitchFamily="34" charset="0"/>
                <a:ea typeface="Arial" panose="020B0604020202020204" pitchFamily="34" charset="0"/>
                <a:cs typeface="Times New Roman" panose="02020603050405020304" pitchFamily="18" charset="0"/>
              </a:rPr>
              <a:t> 14:13 (x. Lc 22:8). Đôi khi việc Mác sử dụng “họ” có thể là để kể lại câu chuyện trong đó Phi-e-rơ nói “chúng ta”.</a:t>
            </a: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73110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8077496" cy="1057882"/>
          </a:xfrm>
        </p:spPr>
        <p:txBody>
          <a:bodyPr anchor="b">
            <a:noAutofit/>
          </a:bodyPr>
          <a:lstStyle/>
          <a:p>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6: MÁc - Người hầu thần thánh (</a:t>
            </a:r>
            <a:r>
              <a:rPr lang="en-US"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 MARK - The Divine Servant</a:t>
            </a: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endParaRPr lang="vi-VN" sz="32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Sự chú ý đến chi tiết</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800" b="1" kern="100">
                <a:effectLst/>
                <a:latin typeface="Arial" panose="020B0604020202020204" pitchFamily="34" charset="0"/>
                <a:ea typeface="Arial" panose="020B0604020202020204" pitchFamily="34" charset="0"/>
                <a:cs typeface="Times New Roman" panose="02020603050405020304" pitchFamily="18" charset="0"/>
              </a:rPr>
              <a:t>Những công việc quyền năng của Chúa Giê-su </a:t>
            </a:r>
            <a:r>
              <a:rPr lang="en-US" sz="2800" kern="100">
                <a:effectLst/>
                <a:latin typeface="Arial" panose="020B0604020202020204" pitchFamily="34" charset="0"/>
                <a:ea typeface="Arial" panose="020B0604020202020204" pitchFamily="34" charset="0"/>
                <a:cs typeface="Times New Roman" panose="02020603050405020304" pitchFamily="18" charset="0"/>
              </a:rPr>
              <a:t>trong Mác bao gồm ít nhất 18 phép lạ riêng biệt, cũng như những nơi mà Mác nói rằng Ngài đã chữa lành cho đám đông như trong 1:32–34; 3:10–12; và 6:53–56. Hai phép lạ của Chúa Giêsu được ghi lại trong Mác và không nơi nào khác. Một là việc phục hồi khả năng nói và nghe cho một người câm điếc ở Decapolis (7:32–35); chuyện còn lại là việc chữa lành một người mù ở Bết-sai-đa (8:22–26). Mác kể lại nhiều phép lạ mà Chúa Giê-su đã thực hiện để chứng tỏ rằng Chúa Giê-su thực sự là Con Đức Chúa Trời.</a:t>
            </a: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8589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Sự chú ý đến chi tiết</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Mác cố tình </a:t>
            </a:r>
            <a:r>
              <a:rPr lang="en-US" sz="2400" b="1" kern="100">
                <a:effectLst/>
                <a:latin typeface="Arial" panose="020B0604020202020204" pitchFamily="34" charset="0"/>
                <a:ea typeface="Arial" panose="020B0604020202020204" pitchFamily="34" charset="0"/>
                <a:cs typeface="Times New Roman" panose="02020603050405020304" pitchFamily="18" charset="0"/>
              </a:rPr>
              <a:t>ghi lại ít lời dạy của Chúa Giê-su </a:t>
            </a:r>
            <a:r>
              <a:rPr lang="en-US" sz="2400" kern="100">
                <a:effectLst/>
                <a:latin typeface="Arial" panose="020B0604020202020204" pitchFamily="34" charset="0"/>
                <a:ea typeface="Arial" panose="020B0604020202020204" pitchFamily="34" charset="0"/>
                <a:cs typeface="Times New Roman" panose="02020603050405020304" pitchFamily="18" charset="0"/>
              </a:rPr>
              <a:t>hơn ba sách Phúc âm còn lại. Ngài kể lại </a:t>
            </a:r>
            <a:r>
              <a:rPr lang="en-US" sz="2400" b="1" kern="100">
                <a:effectLst/>
                <a:latin typeface="Arial" panose="020B0604020202020204" pitchFamily="34" charset="0"/>
                <a:ea typeface="Arial" panose="020B0604020202020204" pitchFamily="34" charset="0"/>
                <a:cs typeface="Times New Roman" panose="02020603050405020304" pitchFamily="18" charset="0"/>
              </a:rPr>
              <a:t>bốn dụ ngôn </a:t>
            </a:r>
            <a:r>
              <a:rPr lang="en-US" sz="2400" kern="100">
                <a:effectLst/>
                <a:latin typeface="Arial" panose="020B0604020202020204" pitchFamily="34" charset="0"/>
                <a:ea typeface="Arial" panose="020B0604020202020204" pitchFamily="34" charset="0"/>
                <a:cs typeface="Times New Roman" panose="02020603050405020304" pitchFamily="18" charset="0"/>
              </a:rPr>
              <a:t>trong chương 4, kể cả câu chuyện độc đáo về cách hạt giống nảy mầm và lớn lên một cách huyền bí và kỳ diệu (4:26–29). Mác cũng trình bày Bài giảng trên Ô-li-ve của Chúa Giê-su (13:1–36). </a:t>
            </a:r>
          </a:p>
          <a:p>
            <a:pPr marL="0" marR="0" indent="0">
              <a:lnSpc>
                <a:spcPct val="115000"/>
              </a:lnSpc>
              <a:spcBef>
                <a:spcPts val="0"/>
              </a:spcBef>
              <a:spcAft>
                <a:spcPts val="800"/>
              </a:spcAft>
              <a:buNone/>
            </a:pPr>
            <a:r>
              <a:rPr lang="en-US" sz="2400" kern="100">
                <a:effectLst/>
                <a:latin typeface="Arial" panose="020B0604020202020204" pitchFamily="34" charset="0"/>
                <a:ea typeface="Arial" panose="020B0604020202020204" pitchFamily="34" charset="0"/>
                <a:cs typeface="Times New Roman" panose="02020603050405020304" pitchFamily="18" charset="0"/>
              </a:rPr>
              <a:t>Một Tân Ước có chữ màu đỏ sẽ tiết lộ rằng </a:t>
            </a:r>
            <a:r>
              <a:rPr lang="en-US" sz="2400" b="1" kern="100">
                <a:effectLst/>
                <a:latin typeface="Arial" panose="020B0604020202020204" pitchFamily="34" charset="0"/>
                <a:ea typeface="Arial" panose="020B0604020202020204" pitchFamily="34" charset="0"/>
                <a:cs typeface="Times New Roman" panose="02020603050405020304" pitchFamily="18" charset="0"/>
              </a:rPr>
              <a:t>Chúa Giêsu đã nói không ít hơn 279 câu trong Mác</a:t>
            </a:r>
            <a:r>
              <a:rPr lang="en-US" sz="2400" kern="100">
                <a:effectLst/>
                <a:latin typeface="Arial" panose="020B0604020202020204" pitchFamily="34" charset="0"/>
                <a:ea typeface="Arial" panose="020B0604020202020204" pitchFamily="34" charset="0"/>
                <a:cs typeface="Times New Roman" panose="02020603050405020304" pitchFamily="18" charset="0"/>
              </a:rPr>
              <a:t>. Đôi khi đây là những lời nói với người bệnh hoặc cảnh báo các môn đệ của Ngài về men của người Sa-đu-sê hoặc người Pha-ri-si, nhưng </a:t>
            </a:r>
            <a:r>
              <a:rPr lang="en-US" sz="2400" b="1" kern="100">
                <a:effectLst/>
                <a:latin typeface="Arial" panose="020B0604020202020204" pitchFamily="34" charset="0"/>
                <a:ea typeface="Arial" panose="020B0604020202020204" pitchFamily="34" charset="0"/>
                <a:cs typeface="Times New Roman" panose="02020603050405020304" pitchFamily="18" charset="0"/>
              </a:rPr>
              <a:t>tất cả những lời của Chúa Giê-su đều mang tính giáo huấn</a:t>
            </a:r>
            <a:r>
              <a:rPr lang="en-US" sz="2400" kern="100">
                <a:effectLst/>
                <a:latin typeface="Arial" panose="020B0604020202020204" pitchFamily="34" charset="0"/>
                <a:ea typeface="Arial" panose="020B0604020202020204" pitchFamily="34" charset="0"/>
                <a:cs typeface="Times New Roman" panose="02020603050405020304" pitchFamily="18" charset="0"/>
              </a:rPr>
              <a:t>. Đôi khi Chúa Giêsu hỏi những </a:t>
            </a:r>
            <a:r>
              <a:rPr lang="en-US" sz="2400" b="1" kern="100">
                <a:effectLst/>
                <a:latin typeface="Arial" panose="020B0604020202020204" pitchFamily="34" charset="0"/>
                <a:ea typeface="Arial" panose="020B0604020202020204" pitchFamily="34" charset="0"/>
                <a:cs typeface="Times New Roman" panose="02020603050405020304" pitchFamily="18" charset="0"/>
              </a:rPr>
              <a:t>câu hỏi tu từ để kích thích tâm trí </a:t>
            </a:r>
            <a:r>
              <a:rPr lang="en-US" sz="2400" kern="100">
                <a:effectLst/>
                <a:latin typeface="Arial" panose="020B0604020202020204" pitchFamily="34" charset="0"/>
                <a:ea typeface="Arial" panose="020B0604020202020204" pitchFamily="34" charset="0"/>
                <a:cs typeface="Times New Roman" panose="02020603050405020304" pitchFamily="18" charset="0"/>
              </a:rPr>
              <a:t>các môn đệ của Ngài hoặc những người nghe khác.</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47300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Sự chú ý đến chi tiết</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1800" kern="100">
                <a:effectLst/>
                <a:latin typeface="Arial" panose="020B0604020202020204" pitchFamily="34" charset="0"/>
                <a:ea typeface="Arial" panose="020B0604020202020204" pitchFamily="34" charset="0"/>
                <a:cs typeface="Times New Roman" panose="02020603050405020304" pitchFamily="18" charset="0"/>
              </a:rPr>
              <a:t>Mác đưa ra nhiều chi tiết cá nhân về Chúa Giê-su hơn bất kỳ Phúc Âm nào khác. </a:t>
            </a:r>
          </a:p>
          <a:p>
            <a:pPr>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Mác là tác giả duy nhất đề cập đến việc </a:t>
            </a:r>
            <a:r>
              <a:rPr lang="en-US" sz="1800" b="1" kern="100">
                <a:effectLst/>
                <a:latin typeface="Arial" panose="020B0604020202020204" pitchFamily="34" charset="0"/>
                <a:ea typeface="Arial" panose="020B0604020202020204" pitchFamily="34" charset="0"/>
                <a:cs typeface="Times New Roman" panose="02020603050405020304" pitchFamily="18" charset="0"/>
              </a:rPr>
              <a:t>Chúa Giê-su là thợ mộc </a:t>
            </a:r>
            <a:r>
              <a:rPr lang="en-US" sz="1800" kern="100">
                <a:effectLst/>
                <a:latin typeface="Arial" panose="020B0604020202020204" pitchFamily="34" charset="0"/>
                <a:ea typeface="Arial" panose="020B0604020202020204" pitchFamily="34" charset="0"/>
                <a:cs typeface="Times New Roman" panose="02020603050405020304" pitchFamily="18" charset="0"/>
              </a:rPr>
              <a:t>(6:3). Mác cho thấy </a:t>
            </a:r>
            <a:r>
              <a:rPr lang="en-US" sz="1800" b="1" kern="100">
                <a:effectLst/>
                <a:latin typeface="Arial" panose="020B0604020202020204" pitchFamily="34" charset="0"/>
                <a:ea typeface="Arial" panose="020B0604020202020204" pitchFamily="34" charset="0"/>
                <a:cs typeface="Times New Roman" panose="02020603050405020304" pitchFamily="18" charset="0"/>
              </a:rPr>
              <a:t>nhân tính trọn vẹn cũng như thần tính của Ngài</a:t>
            </a:r>
            <a:r>
              <a:rPr lang="en-US" sz="1800" kern="100">
                <a:effectLst/>
                <a:latin typeface="Arial" panose="020B0604020202020204" pitchFamily="34" charset="0"/>
                <a:ea typeface="Arial" panose="020B0604020202020204" pitchFamily="34" charset="0"/>
                <a:cs typeface="Times New Roman" panose="02020603050405020304" pitchFamily="18" charset="0"/>
              </a:rPr>
              <a:t>. Chúa Giê-su cũng mệt và đói, giống như chúng ta (4:38; 6:31; 11:12). </a:t>
            </a:r>
          </a:p>
          <a:p>
            <a:pPr>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Ngài đã trải qua </a:t>
            </a:r>
            <a:r>
              <a:rPr lang="en-US" sz="1800" b="1" kern="100">
                <a:effectLst/>
                <a:latin typeface="Arial" panose="020B0604020202020204" pitchFamily="34" charset="0"/>
                <a:ea typeface="Arial" panose="020B0604020202020204" pitchFamily="34" charset="0"/>
                <a:cs typeface="Times New Roman" panose="02020603050405020304" pitchFamily="18" charset="0"/>
              </a:rPr>
              <a:t>tâm hồn nặng trĩu và đau buồn </a:t>
            </a:r>
            <a:r>
              <a:rPr lang="en-US" sz="1800" kern="100">
                <a:effectLst/>
                <a:latin typeface="Arial" panose="020B0604020202020204" pitchFamily="34" charset="0"/>
                <a:ea typeface="Arial" panose="020B0604020202020204" pitchFamily="34" charset="0"/>
                <a:cs typeface="Times New Roman" panose="02020603050405020304" pitchFamily="18" charset="0"/>
              </a:rPr>
              <a:t>khi cầu nguyện trong vườn Ghết-sê-ma-nê vào đêm trước khi bị đóng đinh, nơi Ngài sẽ nhận lấy hình phạt của Đức Chúa Trời trên chính mình vì tội lỗi của cả thế gian (14:33-36).</a:t>
            </a:r>
          </a:p>
          <a:p>
            <a:pPr>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Mác ghi lại </a:t>
            </a:r>
            <a:r>
              <a:rPr lang="en-US" sz="1800" b="1" kern="100">
                <a:effectLst/>
                <a:latin typeface="Arial" panose="020B0604020202020204" pitchFamily="34" charset="0"/>
                <a:ea typeface="Arial" panose="020B0604020202020204" pitchFamily="34" charset="0"/>
                <a:cs typeface="Times New Roman" panose="02020603050405020304" pitchFamily="18" charset="0"/>
              </a:rPr>
              <a:t>sự tức giận và đau buồn của Chúa Giê-su </a:t>
            </a:r>
            <a:r>
              <a:rPr lang="en-US" sz="1800" kern="100">
                <a:effectLst/>
                <a:latin typeface="Arial" panose="020B0604020202020204" pitchFamily="34" charset="0"/>
                <a:ea typeface="Arial" panose="020B0604020202020204" pitchFamily="34" charset="0"/>
                <a:cs typeface="Times New Roman" panose="02020603050405020304" pitchFamily="18" charset="0"/>
              </a:rPr>
              <a:t>trước sự cứng lòng của mọi người trong hội đường (3:5) và cách Ngài khiển trách các môn đồ vì đã khiến </a:t>
            </a:r>
            <a:r>
              <a:rPr lang="en-US" sz="1800" b="1" kern="100">
                <a:effectLst/>
                <a:latin typeface="Arial" panose="020B0604020202020204" pitchFamily="34" charset="0"/>
                <a:ea typeface="Arial" panose="020B0604020202020204" pitchFamily="34" charset="0"/>
                <a:cs typeface="Times New Roman" panose="02020603050405020304" pitchFamily="18" charset="0"/>
              </a:rPr>
              <a:t>trẻ nhỏ xa lánh Ngài </a:t>
            </a:r>
            <a:r>
              <a:rPr lang="en-US" sz="1800" kern="100">
                <a:effectLst/>
                <a:latin typeface="Arial" panose="020B0604020202020204" pitchFamily="34" charset="0"/>
                <a:ea typeface="Arial" panose="020B0604020202020204" pitchFamily="34" charset="0"/>
                <a:cs typeface="Times New Roman" panose="02020603050405020304" pitchFamily="18" charset="0"/>
              </a:rPr>
              <a:t>(10:14). </a:t>
            </a:r>
          </a:p>
          <a:p>
            <a:pPr>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Chúa Giêsu</a:t>
            </a:r>
            <a:r>
              <a:rPr lang="en-US" sz="1800" kern="100">
                <a:latin typeface="Arial" panose="020B0604020202020204" pitchFamily="34" charset="0"/>
                <a:ea typeface="Arial" panose="020B0604020202020204" pitchFamily="34" charset="0"/>
                <a:cs typeface="Times New Roman" panose="02020603050405020304" pitchFamily="18" charset="0"/>
              </a:rPr>
              <a:t> </a:t>
            </a:r>
            <a:r>
              <a:rPr lang="en-US" sz="1800" kern="100">
                <a:effectLst/>
                <a:latin typeface="Arial" panose="020B0604020202020204" pitchFamily="34" charset="0"/>
                <a:ea typeface="Arial" panose="020B0604020202020204" pitchFamily="34" charset="0"/>
                <a:cs typeface="Times New Roman" panose="02020603050405020304" pitchFamily="18" charset="0"/>
              </a:rPr>
              <a:t>cũng có lòng </a:t>
            </a:r>
            <a:r>
              <a:rPr lang="en-US" sz="1800" b="1" kern="100">
                <a:effectLst/>
                <a:latin typeface="Arial" panose="020B0604020202020204" pitchFamily="34" charset="0"/>
                <a:ea typeface="Arial" panose="020B0604020202020204" pitchFamily="34" charset="0"/>
                <a:cs typeface="Times New Roman" panose="02020603050405020304" pitchFamily="18" charset="0"/>
              </a:rPr>
              <a:t>thương xót đối với người mắc bệnh cùi </a:t>
            </a:r>
            <a:r>
              <a:rPr lang="en-US" sz="1800" kern="100">
                <a:effectLst/>
                <a:latin typeface="Arial" panose="020B0604020202020204" pitchFamily="34" charset="0"/>
                <a:ea typeface="Arial" panose="020B0604020202020204" pitchFamily="34" charset="0"/>
                <a:cs typeface="Times New Roman" panose="02020603050405020304" pitchFamily="18" charset="0"/>
              </a:rPr>
              <a:t>(1:41) và đối với đám đông như </a:t>
            </a:r>
            <a:r>
              <a:rPr lang="en-US" sz="1800" b="1" kern="100">
                <a:effectLst/>
                <a:latin typeface="Arial" panose="020B0604020202020204" pitchFamily="34" charset="0"/>
                <a:ea typeface="Arial" panose="020B0604020202020204" pitchFamily="34" charset="0"/>
                <a:cs typeface="Times New Roman" panose="02020603050405020304" pitchFamily="18" charset="0"/>
              </a:rPr>
              <a:t>chiên không có người chăn </a:t>
            </a:r>
            <a:r>
              <a:rPr lang="en-US" sz="1800" kern="100">
                <a:effectLst/>
                <a:latin typeface="Arial" panose="020B0604020202020204" pitchFamily="34" charset="0"/>
                <a:ea typeface="Arial" panose="020B0604020202020204" pitchFamily="34" charset="0"/>
                <a:cs typeface="Times New Roman" panose="02020603050405020304" pitchFamily="18" charset="0"/>
              </a:rPr>
              <a:t>(6:34). </a:t>
            </a:r>
          </a:p>
          <a:p>
            <a:pPr>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Chúa Giêsu động </a:t>
            </a:r>
            <a:r>
              <a:rPr lang="en-US" sz="1800" b="1" kern="100">
                <a:effectLst/>
                <a:latin typeface="Arial" panose="020B0604020202020204" pitchFamily="34" charset="0"/>
                <a:ea typeface="Arial" panose="020B0604020202020204" pitchFamily="34" charset="0"/>
                <a:cs typeface="Times New Roman" panose="02020603050405020304" pitchFamily="18" charset="0"/>
              </a:rPr>
              <a:t>lòng thương xót đám đông </a:t>
            </a:r>
            <a:r>
              <a:rPr lang="en-US" sz="1800" kern="100">
                <a:effectLst/>
                <a:latin typeface="Arial" panose="020B0604020202020204" pitchFamily="34" charset="0"/>
                <a:ea typeface="Arial" panose="020B0604020202020204" pitchFamily="34" charset="0"/>
                <a:cs typeface="Times New Roman" panose="02020603050405020304" pitchFamily="18" charset="0"/>
              </a:rPr>
              <a:t>khoảng 4.000 người và gia đình họ đã nhịn ăn nhiều ngày khi họ lắng nghe Ngài (8:2). Sau đó, ông đã cho họ ăn thật nhiều và dư thừa một cách kỳ diệu.</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77506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a:bodyPr>
          <a:lstStyle/>
          <a:p>
            <a:r>
              <a:rPr lang="vi-VN">
                <a:solidFill>
                  <a:srgbClr val="FFFFFF"/>
                </a:solidFill>
              </a:rPr>
              <a:t>IV. TIN NHẮN - Sự chú ý đến chi tiết</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indent="0">
              <a:lnSpc>
                <a:spcPct val="115000"/>
              </a:lnSpc>
              <a:spcBef>
                <a:spcPts val="0"/>
              </a:spcBef>
              <a:spcAft>
                <a:spcPts val="800"/>
              </a:spcAft>
              <a:buNone/>
            </a:pPr>
            <a:r>
              <a:rPr lang="en-US" sz="2000" b="1" kern="100">
                <a:effectLst/>
                <a:latin typeface="Arial" panose="020B0604020202020204" pitchFamily="34" charset="0"/>
                <a:ea typeface="Arial" panose="020B0604020202020204" pitchFamily="34" charset="0"/>
                <a:cs typeface="Times New Roman" panose="02020603050405020304" pitchFamily="18" charset="0"/>
              </a:rPr>
              <a:t>12 câu thơ cuối cùng của Mác</a:t>
            </a:r>
            <a:endParaRPr lang="vi-VN" sz="2000" b="1" kern="1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800"/>
              </a:spcAft>
            </a:pPr>
            <a:r>
              <a:rPr lang="en-US" sz="2000" b="1" kern="100">
                <a:effectLst/>
                <a:latin typeface="Arial" panose="020B0604020202020204" pitchFamily="34" charset="0"/>
                <a:ea typeface="Arial" panose="020B0604020202020204" pitchFamily="34" charset="0"/>
                <a:cs typeface="Times New Roman" panose="02020603050405020304" pitchFamily="18" charset="0"/>
              </a:rPr>
              <a:t>Phần kết của Phúc âm Mác, 16:9–20, là vấn đề gây tranh cãi giữa các học giả.</a:t>
            </a:r>
            <a:r>
              <a:rPr lang="en-US" sz="2000" kern="100">
                <a:effectLst/>
                <a:latin typeface="Arial" panose="020B0604020202020204" pitchFamily="34" charset="0"/>
                <a:ea typeface="Arial" panose="020B0604020202020204" pitchFamily="34" charset="0"/>
                <a:cs typeface="Times New Roman" panose="02020603050405020304" pitchFamily="18" charset="0"/>
              </a:rPr>
              <a:t> Phần lớn tất cả các bản viết tay bằng tiếng Hy Lạp của Mác đều bao gồm 12 câu cuối cùng này. Tuy nhiên, những câu này bị thiếu trong hai bản viết tay nổi bật đầu tiên có niên đại từ thế kỷ thứ tư. </a:t>
            </a:r>
          </a:p>
          <a:p>
            <a:pPr>
              <a:lnSpc>
                <a:spcPct val="115000"/>
              </a:lnSpc>
              <a:spcBef>
                <a:spcPts val="0"/>
              </a:spcBef>
              <a:spcAft>
                <a:spcPts val="800"/>
              </a:spcAft>
            </a:pPr>
            <a:r>
              <a:rPr lang="en-US" sz="2000" b="1" kern="100">
                <a:effectLst/>
                <a:latin typeface="Arial" panose="020B0604020202020204" pitchFamily="34" charset="0"/>
                <a:ea typeface="Arial" panose="020B0604020202020204" pitchFamily="34" charset="0"/>
                <a:cs typeface="Times New Roman" panose="02020603050405020304" pitchFamily="18" charset="0"/>
              </a:rPr>
              <a:t>Study Bible cho biết: “Gần như tất cả các học giả đều đồng ý rằng Mark không viết phần kết thúc 'ngắn hơn' và 'dài hơn'</a:t>
            </a:r>
            <a:r>
              <a:rPr lang="en-US" sz="2000" kern="100">
                <a:effectLst/>
                <a:latin typeface="Arial" panose="020B0604020202020204" pitchFamily="34" charset="0"/>
                <a:ea typeface="Arial" panose="020B0604020202020204" pitchFamily="34" charset="0"/>
                <a:cs typeface="Times New Roman" panose="02020603050405020304" pitchFamily="18" charset="0"/>
              </a:rPr>
              <a:t>.… Nhiều học giả kết luận rằng phần kết ban đầu đã vô tình bị xé bỏ và thất lạc, hoặc chưa bao giờ được hoàn thành.“</a:t>
            </a:r>
          </a:p>
          <a:p>
            <a:pPr>
              <a:lnSpc>
                <a:spcPct val="115000"/>
              </a:lnSpc>
              <a:spcBef>
                <a:spcPts val="0"/>
              </a:spcBef>
              <a:spcAft>
                <a:spcPts val="800"/>
              </a:spcAft>
            </a:pPr>
            <a:r>
              <a:rPr lang="vi-VN" sz="2000" b="1" kern="100">
                <a:effectLst/>
                <a:latin typeface="Arial" panose="020B0604020202020204" pitchFamily="34" charset="0"/>
                <a:ea typeface="Arial" panose="020B0604020202020204" pitchFamily="34" charset="0"/>
                <a:cs typeface="Times New Roman" panose="02020603050405020304" pitchFamily="18" charset="0"/>
              </a:rPr>
              <a:t>Thật đáng kinh ngạc khi một đoạn văn có tầm quan trọng như thế này (12 câu), nếu không được Chúa soi dẫn, lại có thể đưa vào Kinh thánh của chúng ta từ rất sớm.</a:t>
            </a:r>
            <a:r>
              <a:rPr lang="vi-VN" sz="2000" kern="100">
                <a:effectLst/>
                <a:latin typeface="Arial" panose="020B0604020202020204" pitchFamily="34" charset="0"/>
                <a:ea typeface="Arial" panose="020B0604020202020204" pitchFamily="34" charset="0"/>
                <a:cs typeface="Times New Roman" panose="02020603050405020304" pitchFamily="18" charset="0"/>
              </a:rPr>
              <a:t> Hầu hết tài liệu tìm thấy trong đoạn văn này cũng có trong Ma-thi-ơ hoặc Lu-ca. </a:t>
            </a:r>
          </a:p>
          <a:p>
            <a:pPr marL="0" indent="0">
              <a:lnSpc>
                <a:spcPct val="115000"/>
              </a:lnSpc>
              <a:spcBef>
                <a:spcPts val="0"/>
              </a:spcBef>
              <a:spcAft>
                <a:spcPts val="800"/>
              </a:spcAft>
              <a:buNone/>
            </a:pP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49944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76200"/>
            <a:ext cx="7245588" cy="6756129"/>
          </a:xfrm>
        </p:spPr>
        <p:txBody>
          <a:bodyPr>
            <a:noAutofit/>
          </a:bodyPr>
          <a:lstStyle/>
          <a:p>
            <a:pPr>
              <a:lnSpc>
                <a:spcPct val="115000"/>
              </a:lnSpc>
              <a:spcBef>
                <a:spcPts val="0"/>
              </a:spcBef>
              <a:spcAft>
                <a:spcPts val="800"/>
              </a:spcAft>
            </a:pPr>
            <a:r>
              <a:rPr lang="en-US" sz="2800" kern="100">
                <a:effectLst/>
                <a:latin typeface="Arial" panose="020B0604020202020204" pitchFamily="34" charset="0"/>
                <a:ea typeface="Arial" panose="020B0604020202020204" pitchFamily="34" charset="0"/>
                <a:cs typeface="Times New Roman" panose="02020603050405020304" pitchFamily="18" charset="0"/>
              </a:rPr>
              <a:t>Mark được mệnh danh là một câu chuyện đam mê với phần giới thiệu dài dòng. Cuộc khổ nạn của Chúa Kitô bao gồm việc </a:t>
            </a:r>
            <a:r>
              <a:rPr lang="en-US" sz="2800" b="1" kern="100">
                <a:effectLst/>
                <a:latin typeface="Arial" panose="020B0604020202020204" pitchFamily="34" charset="0"/>
                <a:ea typeface="Arial" panose="020B0604020202020204" pitchFamily="34" charset="0"/>
                <a:cs typeface="Times New Roman" panose="02020603050405020304" pitchFamily="18" charset="0"/>
              </a:rPr>
              <a:t>Người vào thành Giêrusalem; Ngài thanh tẩy ngôi đền</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Ngài trả lời các câu hỏi của đối thủ</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bữa tối cuối cùng</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Nỗi đau đớn của </a:t>
            </a:r>
            <a:r>
              <a:rPr lang="vi-VN" sz="2800" b="1" kern="100">
                <a:latin typeface="Arial" panose="020B0604020202020204" pitchFamily="34" charset="0"/>
                <a:ea typeface="Arial" panose="020B0604020202020204" pitchFamily="34" charset="0"/>
                <a:cs typeface="Times New Roman" panose="02020603050405020304" pitchFamily="18" charset="0"/>
              </a:rPr>
              <a:t>Ngài</a:t>
            </a:r>
            <a:r>
              <a:rPr lang="en-US" sz="2800" b="1" kern="100">
                <a:effectLst/>
                <a:latin typeface="Arial" panose="020B0604020202020204" pitchFamily="34" charset="0"/>
                <a:ea typeface="Arial" panose="020B0604020202020204" pitchFamily="34" charset="0"/>
                <a:cs typeface="Times New Roman" panose="02020603050405020304" pitchFamily="18" charset="0"/>
              </a:rPr>
              <a:t> trong vườn</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Việc bắt giữ, xét xử và đóng đinh Ngài</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Sự chôn cất và sự sống lại của </a:t>
            </a:r>
            <a:r>
              <a:rPr lang="vi-VN" sz="2800" b="1" kern="100">
                <a:latin typeface="Arial" panose="020B0604020202020204" pitchFamily="34" charset="0"/>
                <a:ea typeface="Arial" panose="020B0604020202020204" pitchFamily="34" charset="0"/>
                <a:cs typeface="Times New Roman" panose="02020603050405020304" pitchFamily="18" charset="0"/>
              </a:rPr>
              <a:t>Chúa</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Sự xuất hiện sau khi phục sinh</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r>
              <a:rPr lang="en-US" sz="2800" b="1" kern="100">
                <a:effectLst/>
                <a:latin typeface="Arial" panose="020B0604020202020204" pitchFamily="34" charset="0"/>
                <a:ea typeface="Arial" panose="020B0604020202020204" pitchFamily="34" charset="0"/>
                <a:cs typeface="Times New Roman" panose="02020603050405020304" pitchFamily="18" charset="0"/>
              </a:rPr>
              <a:t>và sự thăng thiên của Ngài</a:t>
            </a:r>
            <a:r>
              <a:rPr lang="en-US" sz="2800" kern="100">
                <a:effectLst/>
                <a:latin typeface="Arial" panose="020B0604020202020204" pitchFamily="34"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76200"/>
            <a:ext cx="7245588" cy="6756129"/>
          </a:xfrm>
        </p:spPr>
        <p:txBody>
          <a:bodyPr>
            <a:noAutofit/>
          </a:bodyPr>
          <a:lstStyle/>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Các chương 1–10 dẫn đến </a:t>
            </a:r>
            <a:r>
              <a:rPr lang="en-US" sz="2400" b="1" kern="100">
                <a:effectLst/>
                <a:latin typeface="Arial" panose="020B0604020202020204" pitchFamily="34" charset="0"/>
                <a:ea typeface="Arial" panose="020B0604020202020204" pitchFamily="34" charset="0"/>
                <a:cs typeface="Times New Roman" panose="02020603050405020304" pitchFamily="18" charset="0"/>
              </a:rPr>
              <a:t>cuộc khổ nạn của Chúa </a:t>
            </a:r>
            <a:r>
              <a:rPr lang="vi-VN" sz="2400" b="1" kern="100">
                <a:latin typeface="Arial" panose="020B0604020202020204" pitchFamily="34" charset="0"/>
                <a:ea typeface="Arial" panose="020B0604020202020204" pitchFamily="34" charset="0"/>
                <a:cs typeface="Times New Roman" panose="02020603050405020304" pitchFamily="18" charset="0"/>
              </a:rPr>
              <a:t>Giê Su Christ</a:t>
            </a:r>
            <a:r>
              <a:rPr lang="en-US" sz="2400" b="1" kern="100">
                <a:effectLst/>
                <a:latin typeface="Arial" panose="020B0604020202020204" pitchFamily="34" charset="0"/>
                <a:ea typeface="Arial" panose="020B0604020202020204" pitchFamily="34" charset="0"/>
                <a:cs typeface="Times New Roman" panose="02020603050405020304" pitchFamily="18" charset="0"/>
              </a:rPr>
              <a:t> </a:t>
            </a:r>
            <a:r>
              <a:rPr lang="en-US" sz="2400" kern="100">
                <a:effectLst/>
                <a:latin typeface="Arial" panose="020B0604020202020204" pitchFamily="34" charset="0"/>
                <a:ea typeface="Arial" panose="020B0604020202020204" pitchFamily="34" charset="0"/>
                <a:cs typeface="Times New Roman" panose="02020603050405020304" pitchFamily="18" charset="0"/>
              </a:rPr>
              <a:t>và chỉ ra nó. Mác 8:31 nói: “</a:t>
            </a:r>
            <a:r>
              <a:rPr lang="en-US" sz="2400" b="1" kern="100">
                <a:effectLst/>
                <a:latin typeface="Arial" panose="020B0604020202020204" pitchFamily="34" charset="0"/>
                <a:ea typeface="Arial" panose="020B0604020202020204" pitchFamily="34" charset="0"/>
                <a:cs typeface="Times New Roman" panose="02020603050405020304" pitchFamily="18" charset="0"/>
              </a:rPr>
              <a:t>Sau đó, Ngài bắt đầu dạy họ rằng Con Người phải chịu đau khổ nhiều, bị các trưởng lão, các thầy tế lễ cả và các thầy thông giáo loại bỏ, bị giết chết và sau ba ngày sống lại</a:t>
            </a:r>
            <a:r>
              <a:rPr lang="en-US" sz="2400" kern="100">
                <a:effectLst/>
                <a:latin typeface="Arial" panose="020B0604020202020204" pitchFamily="34" charset="0"/>
                <a:ea typeface="Arial" panose="020B0604020202020204" pitchFamily="34" charset="0"/>
                <a:cs typeface="Times New Roman" panose="02020603050405020304" pitchFamily="18" charset="0"/>
              </a:rPr>
              <a:t>”. Chúa Giêsu lặp lại lời tiên đoán thảm khốc này </a:t>
            </a:r>
            <a:r>
              <a:rPr lang="en-US" sz="2400" b="1" kern="100">
                <a:effectLst/>
                <a:latin typeface="Arial" panose="020B0604020202020204" pitchFamily="34" charset="0"/>
                <a:ea typeface="Arial" panose="020B0604020202020204" pitchFamily="34" charset="0"/>
                <a:cs typeface="Times New Roman" panose="02020603050405020304" pitchFamily="18" charset="0"/>
              </a:rPr>
              <a:t>trong 9:31 và 10:33</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Ngay trước khi Mác kể câu chuyện cuộc khổ nạn, ông viết câu quan trọng, </a:t>
            </a:r>
            <a:r>
              <a:rPr lang="en-US" sz="2400" b="1" kern="100">
                <a:effectLst/>
                <a:latin typeface="Arial" panose="020B0604020202020204" pitchFamily="34" charset="0"/>
                <a:ea typeface="Arial" panose="020B0604020202020204" pitchFamily="34" charset="0"/>
                <a:cs typeface="Times New Roman" panose="02020603050405020304" pitchFamily="18" charset="0"/>
              </a:rPr>
              <a:t>10:45, nhấn mạnh rằng Chúa Giêsu đến để phục vụ và hiến mạng sống làm giá chuộc cho nhiều người.</a:t>
            </a:r>
          </a:p>
          <a:p>
            <a:pPr>
              <a:lnSpc>
                <a:spcPct val="115000"/>
              </a:lnSpc>
              <a:spcBef>
                <a:spcPts val="0"/>
              </a:spcBef>
              <a:spcAft>
                <a:spcPts val="800"/>
              </a:spcAft>
            </a:pPr>
            <a:r>
              <a:rPr lang="en-US" sz="2400" kern="100">
                <a:effectLst/>
                <a:latin typeface="Arial" panose="020B0604020202020204" pitchFamily="34" charset="0"/>
                <a:ea typeface="Arial" panose="020B0604020202020204" pitchFamily="34" charset="0"/>
                <a:cs typeface="Times New Roman" panose="02020603050405020304" pitchFamily="18" charset="0"/>
              </a:rPr>
              <a:t>Sau đó, sáu chương (11–16</a:t>
            </a:r>
            <a:r>
              <a:rPr lang="en-US" sz="2400" b="1" kern="100">
                <a:effectLst/>
                <a:latin typeface="Arial" panose="020B0604020202020204" pitchFamily="34" charset="0"/>
                <a:ea typeface="Arial" panose="020B0604020202020204" pitchFamily="34" charset="0"/>
                <a:cs typeface="Times New Roman" panose="02020603050405020304" pitchFamily="18" charset="0"/>
              </a:rPr>
              <a:t>), được dành cho tuần định mệnh cuối cùng đó trong cuộc đời của Đấng Cứu Rỗi</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endParaRPr lang="vi-VN" sz="2400" b="1"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75202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 PHẦN KẾT LUẬN</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228600"/>
            <a:ext cx="6395160" cy="6603729"/>
          </a:xfrm>
        </p:spPr>
        <p:txBody>
          <a:bodyPr>
            <a:noAutofit/>
          </a:bodyPr>
          <a:lstStyle/>
          <a:p>
            <a:pPr marL="0" marR="0">
              <a:lnSpc>
                <a:spcPct val="115000"/>
              </a:lnSpc>
              <a:spcBef>
                <a:spcPts val="0"/>
              </a:spcBef>
              <a:spcAft>
                <a:spcPts val="800"/>
              </a:spcAft>
            </a:pPr>
            <a:r>
              <a:rPr lang="en-US" sz="2400" b="1" kern="100">
                <a:effectLst/>
                <a:latin typeface="Arial" panose="020B0604020202020204" pitchFamily="34" charset="0"/>
                <a:ea typeface="Arial" panose="020B0604020202020204" pitchFamily="34" charset="0"/>
                <a:cs typeface="Times New Roman" panose="02020603050405020304" pitchFamily="18" charset="0"/>
              </a:rPr>
              <a:t>Đấng Christ đã chết vì tội lỗi chúng ta</a:t>
            </a:r>
            <a:r>
              <a:rPr lang="en-US" sz="2400" kern="100">
                <a:effectLst/>
                <a:latin typeface="Arial" panose="020B0604020202020204" pitchFamily="34" charset="0"/>
                <a:ea typeface="Arial" panose="020B0604020202020204" pitchFamily="34" charset="0"/>
                <a:cs typeface="Times New Roman" panose="02020603050405020304" pitchFamily="18" charset="0"/>
              </a:rPr>
              <a:t>, nhưng </a:t>
            </a:r>
            <a:r>
              <a:rPr lang="en-US" sz="2400" b="1" kern="100">
                <a:effectLst/>
                <a:latin typeface="Arial" panose="020B0604020202020204" pitchFamily="34" charset="0"/>
                <a:ea typeface="Arial" panose="020B0604020202020204" pitchFamily="34" charset="0"/>
                <a:cs typeface="Times New Roman" panose="02020603050405020304" pitchFamily="18" charset="0"/>
              </a:rPr>
              <a:t>Ngài cũng đã sống lại từ cõi chết để ban sự cứu rỗi đời đời cho tất cả những ai tin cậy Ngài</a:t>
            </a:r>
            <a:r>
              <a:rPr lang="en-US" sz="2400" kern="100">
                <a:effectLst/>
                <a:latin typeface="Arial" panose="020B0604020202020204" pitchFamily="34" charset="0"/>
                <a:ea typeface="Arial" panose="020B0604020202020204" pitchFamily="34" charset="0"/>
                <a:cs typeface="Times New Roman" panose="02020603050405020304" pitchFamily="18" charset="0"/>
              </a:rPr>
              <a:t>. Mark kết thúc Tin Mừng của mình bằng một thách thức, một lời mời và một lời cảnh báo. </a:t>
            </a:r>
            <a:r>
              <a:rPr lang="en-US" sz="2400" b="1" kern="100">
                <a:effectLst/>
                <a:latin typeface="Arial" panose="020B0604020202020204" pitchFamily="34" charset="0"/>
                <a:ea typeface="Arial" panose="020B0604020202020204" pitchFamily="34" charset="0"/>
                <a:cs typeface="Times New Roman" panose="02020603050405020304" pitchFamily="18" charset="0"/>
              </a:rPr>
              <a:t>Thách thức </a:t>
            </a:r>
            <a:r>
              <a:rPr lang="en-US" sz="2400" kern="100">
                <a:effectLst/>
                <a:latin typeface="Arial" panose="020B0604020202020204" pitchFamily="34" charset="0"/>
                <a:ea typeface="Arial" panose="020B0604020202020204" pitchFamily="34" charset="0"/>
                <a:cs typeface="Times New Roman" panose="02020603050405020304" pitchFamily="18" charset="0"/>
              </a:rPr>
              <a:t>là: “Hãy đi khắp thế gian rao giảng Tin Mừng cho mọi loài thọ tạo” (16:15). </a:t>
            </a:r>
            <a:r>
              <a:rPr lang="en-US" sz="2400" i="1" kern="100">
                <a:effectLst/>
                <a:latin typeface="Arial" panose="020B0604020202020204" pitchFamily="34" charset="0"/>
                <a:ea typeface="Arial" panose="020B0604020202020204" pitchFamily="34" charset="0"/>
                <a:cs typeface="Times New Roman" panose="02020603050405020304" pitchFamily="18" charset="0"/>
              </a:rPr>
              <a:t>Lời mời </a:t>
            </a:r>
            <a:r>
              <a:rPr lang="en-US" sz="2400" kern="100">
                <a:effectLst/>
                <a:latin typeface="Arial" panose="020B0604020202020204" pitchFamily="34" charset="0"/>
                <a:ea typeface="Arial" panose="020B0604020202020204" pitchFamily="34" charset="0"/>
                <a:cs typeface="Times New Roman" panose="02020603050405020304" pitchFamily="18" charset="0"/>
              </a:rPr>
              <a:t>gọi là: “Ai tin và chịu phép rửa sẽ được cứu” (16:16a). Lời </a:t>
            </a:r>
            <a:r>
              <a:rPr lang="en-US" sz="2400" b="1" kern="100">
                <a:effectLst/>
                <a:latin typeface="Arial" panose="020B0604020202020204" pitchFamily="34" charset="0"/>
                <a:ea typeface="Arial" panose="020B0604020202020204" pitchFamily="34" charset="0"/>
                <a:cs typeface="Times New Roman" panose="02020603050405020304" pitchFamily="18" charset="0"/>
              </a:rPr>
              <a:t>cảnh báo </a:t>
            </a:r>
            <a:r>
              <a:rPr lang="en-US" sz="2400" kern="100">
                <a:effectLst/>
                <a:latin typeface="Arial" panose="020B0604020202020204" pitchFamily="34" charset="0"/>
                <a:ea typeface="Arial" panose="020B0604020202020204" pitchFamily="34" charset="0"/>
                <a:cs typeface="Times New Roman" panose="02020603050405020304" pitchFamily="18" charset="0"/>
              </a:rPr>
              <a:t>là: “nhưng ai không tin sẽ bị kết án” (16:16b). Chúng ta sẽ làm tốt để chú ý đến thử thách, chấp nhận lời mời và đưa ra lời cảnh báo.</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21102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357667"/>
          </a:xfrm>
        </p:spPr>
        <p:txBody>
          <a:bodyPr>
            <a:normAutofit fontScale="92500"/>
          </a:bodyPr>
          <a:lstStyle/>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Trong Đế chế La Mã, </a:t>
            </a:r>
            <a:r>
              <a:rPr lang="vi-VN" sz="2400" b="1" kern="100">
                <a:effectLst/>
                <a:latin typeface="Arial" panose="020B0604020202020204" pitchFamily="34" charset="0"/>
                <a:ea typeface="Arial" panose="020B0604020202020204" pitchFamily="34" charset="0"/>
                <a:cs typeface="Times New Roman" panose="02020603050405020304" pitchFamily="18" charset="0"/>
              </a:rPr>
              <a:t>nô lệ </a:t>
            </a:r>
            <a:r>
              <a:rPr lang="vi-VN" sz="2400" kern="100">
                <a:effectLst/>
                <a:latin typeface="Arial" panose="020B0604020202020204" pitchFamily="34" charset="0"/>
                <a:ea typeface="Arial" panose="020B0604020202020204" pitchFamily="34" charset="0"/>
                <a:cs typeface="Times New Roman" panose="02020603050405020304" pitchFamily="18" charset="0"/>
              </a:rPr>
              <a:t>có mặt ở khắp mọi nơi. </a:t>
            </a:r>
          </a:p>
          <a:p>
            <a:pPr marL="0" marR="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Sự ra đời của một nô lệ không quan trọng </a:t>
            </a:r>
            <a:r>
              <a:rPr lang="vi-VN" sz="2400" kern="100">
                <a:effectLst/>
                <a:latin typeface="Arial" panose="020B0604020202020204" pitchFamily="34" charset="0"/>
                <a:ea typeface="Arial" panose="020B0604020202020204" pitchFamily="34" charset="0"/>
                <a:cs typeface="Times New Roman" panose="02020603050405020304" pitchFamily="18" charset="0"/>
              </a:rPr>
              <a:t>nên Mác không kể đến sự ra đời của Đấng Christ. </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Câu chuyện có nhiều hành động. </a:t>
            </a:r>
            <a:r>
              <a:rPr lang="vi-VN" sz="2400" b="1" kern="100">
                <a:effectLst/>
                <a:latin typeface="Arial" panose="020B0604020202020204" pitchFamily="34" charset="0"/>
                <a:ea typeface="Arial" panose="020B0604020202020204" pitchFamily="34" charset="0"/>
                <a:cs typeface="Times New Roman" panose="02020603050405020304" pitchFamily="18" charset="0"/>
              </a:rPr>
              <a:t>Những hành động và thành tựu của Chúa Giêsu được sống lại.</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indent="0">
              <a:lnSpc>
                <a:spcPct val="115000"/>
              </a:lnSpc>
              <a:spcBef>
                <a:spcPts val="0"/>
              </a:spcBef>
              <a:spcAft>
                <a:spcPts val="800"/>
              </a:spcAft>
              <a:buNone/>
            </a:pPr>
            <a:r>
              <a:rPr lang="vi-VN" sz="2400" b="1" kern="100">
                <a:latin typeface="Arial" panose="020B0604020202020204" pitchFamily="34" charset="0"/>
                <a:ea typeface="Arial" panose="020B0604020202020204" pitchFamily="34" charset="0"/>
                <a:cs typeface="Times New Roman" panose="02020603050405020304" pitchFamily="18" charset="0"/>
              </a:rPr>
              <a:t>Ngài</a:t>
            </a:r>
            <a:r>
              <a:rPr lang="vi-VN" sz="2400" b="1" kern="100">
                <a:effectLst/>
                <a:latin typeface="Arial" panose="020B0604020202020204" pitchFamily="34" charset="0"/>
                <a:ea typeface="Arial" panose="020B0604020202020204" pitchFamily="34" charset="0"/>
                <a:cs typeface="Times New Roman" panose="02020603050405020304" pitchFamily="18" charset="0"/>
              </a:rPr>
              <a:t> nằm chết trong một ngôi mộ </a:t>
            </a:r>
            <a:r>
              <a:rPr lang="vi-VN" sz="2400" kern="100">
                <a:effectLst/>
                <a:latin typeface="Arial" panose="020B0604020202020204" pitchFamily="34" charset="0"/>
                <a:ea typeface="Arial" panose="020B0604020202020204" pitchFamily="34" charset="0"/>
                <a:cs typeface="Times New Roman" panose="02020603050405020304" pitchFamily="18" charset="0"/>
              </a:rPr>
              <a:t>đi mượn trong ba ngày. Nhưng sau đó, Ngài sống lại từ cõi chết một cách siêu nhiên, hiện ra với nhiều nhân chứng và thăng thiên sau khi để lại sứ mệnh cuối cùng: “Hãy đi khắp thế gian và rao giảng phúc âm cho toàn thể loài thọ tạo. </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Ai tin và chịu phép </a:t>
            </a:r>
            <a:r>
              <a:rPr lang="vi-VN" sz="2400" kern="100">
                <a:latin typeface="Arial" panose="020B0604020202020204" pitchFamily="34" charset="0"/>
                <a:ea typeface="Arial" panose="020B0604020202020204" pitchFamily="34" charset="0"/>
                <a:cs typeface="Times New Roman" panose="02020603050405020304" pitchFamily="18" charset="0"/>
              </a:rPr>
              <a:t>báp têm</a:t>
            </a:r>
            <a:r>
              <a:rPr lang="vi-VN" sz="2400" kern="100">
                <a:effectLst/>
                <a:latin typeface="Arial" panose="020B0604020202020204" pitchFamily="34" charset="0"/>
                <a:ea typeface="Arial" panose="020B0604020202020204" pitchFamily="34" charset="0"/>
                <a:cs typeface="Times New Roman" panose="02020603050405020304" pitchFamily="18" charset="0"/>
              </a:rPr>
              <a:t> sẽ được cứu, còn ai không tin sẽ bị kết án” (16:15–16).</a:t>
            </a:r>
            <a:r>
              <a:rPr lang="en-US" sz="2400" kern="100">
                <a:effectLst/>
                <a:latin typeface="Arial" panose="020B0604020202020204" pitchFamily="34" charset="0"/>
                <a:ea typeface="Arial" panose="020B0604020202020204" pitchFamily="34" charset="0"/>
                <a:cs typeface="Times New Roman" panose="02020603050405020304" pitchFamily="18" charset="0"/>
              </a:rPr>
              <a:t> </a:t>
            </a:r>
            <a:endParaRPr lang="vi-VN" sz="24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739130" cy="4255025"/>
          </a:xfrm>
        </p:spPr>
        <p:txBody>
          <a:bodyPr>
            <a:normAutofit/>
          </a:bodyPr>
          <a:lstStyle/>
          <a:p>
            <a:r>
              <a:rPr lang="vi-VN">
                <a:solidFill>
                  <a:srgbClr val="FFFFFF"/>
                </a:solidFill>
              </a:rPr>
              <a:t>Sự kiện chính</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891904"/>
            <a:ext cx="6659110" cy="4899297"/>
          </a:xfrm>
        </p:spPr>
        <p:txBody>
          <a:bodyPr>
            <a:noAutofit/>
          </a:bodyPr>
          <a:lstStyle/>
          <a:p>
            <a:pPr marL="0" marR="0">
              <a:lnSpc>
                <a:spcPct val="115000"/>
              </a:lnSpc>
              <a:spcBef>
                <a:spcPts val="0"/>
              </a:spcBef>
              <a:spcAft>
                <a:spcPts val="800"/>
              </a:spcAft>
            </a:pPr>
            <a:r>
              <a:rPr lang="vi-VN" sz="2800" b="1" kern="100">
                <a:effectLst/>
                <a:latin typeface="Arial" panose="020B0604020202020204" pitchFamily="34" charset="0"/>
                <a:ea typeface="Arial" panose="020B0604020202020204" pitchFamily="34" charset="0"/>
                <a:cs typeface="Times New Roman" panose="02020603050405020304" pitchFamily="18" charset="0"/>
              </a:rPr>
              <a:t>Tác giả</a:t>
            </a:r>
            <a:r>
              <a:rPr lang="vi-VN" sz="2800" kern="100">
                <a:effectLst/>
                <a:latin typeface="Arial" panose="020B0604020202020204" pitchFamily="34" charset="0"/>
                <a:ea typeface="Arial" panose="020B0604020202020204" pitchFamily="34" charset="0"/>
                <a:cs typeface="Times New Roman" panose="02020603050405020304" pitchFamily="18" charset="0"/>
              </a:rPr>
              <a:t>: John Mark</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r>
              <a:rPr lang="vi-VN" sz="2800" b="1" kern="100">
                <a:effectLst/>
                <a:latin typeface="Arial" panose="020B0604020202020204" pitchFamily="34" charset="0"/>
                <a:ea typeface="Arial" panose="020B0604020202020204" pitchFamily="34" charset="0"/>
                <a:cs typeface="Times New Roman" panose="02020603050405020304" pitchFamily="18" charset="0"/>
              </a:rPr>
              <a:t>Người nhận</a:t>
            </a:r>
            <a:r>
              <a:rPr lang="vi-VN" sz="2800" kern="100">
                <a:effectLst/>
                <a:latin typeface="Arial" panose="020B0604020202020204" pitchFamily="34" charset="0"/>
                <a:ea typeface="Arial" panose="020B0604020202020204" pitchFamily="34" charset="0"/>
                <a:cs typeface="Times New Roman" panose="02020603050405020304" pitchFamily="18" charset="0"/>
              </a:rPr>
              <a:t>: Cơ Đốc nhân La Mã</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r>
              <a:rPr lang="vi-VN" sz="2800" b="1" kern="100">
                <a:effectLst/>
                <a:latin typeface="Arial" panose="020B0604020202020204" pitchFamily="34" charset="0"/>
                <a:ea typeface="Arial" panose="020B0604020202020204" pitchFamily="34" charset="0"/>
                <a:cs typeface="Times New Roman" panose="02020603050405020304" pitchFamily="18" charset="0"/>
              </a:rPr>
              <a:t>Nơi viết</a:t>
            </a:r>
            <a:r>
              <a:rPr lang="vi-VN" sz="2800" kern="100">
                <a:effectLst/>
                <a:latin typeface="Arial" panose="020B0604020202020204" pitchFamily="34" charset="0"/>
                <a:ea typeface="Arial" panose="020B0604020202020204" pitchFamily="34" charset="0"/>
                <a:cs typeface="Times New Roman" panose="02020603050405020304" pitchFamily="18" charset="0"/>
              </a:rPr>
              <a:t>: Rome</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r>
              <a:rPr lang="vi-VN" sz="2800" b="1" kern="100">
                <a:effectLst/>
                <a:latin typeface="Arial" panose="020B0604020202020204" pitchFamily="34" charset="0"/>
                <a:ea typeface="Arial" panose="020B0604020202020204" pitchFamily="34" charset="0"/>
                <a:cs typeface="Times New Roman" panose="02020603050405020304" pitchFamily="18" charset="0"/>
              </a:rPr>
              <a:t>Ngày</a:t>
            </a:r>
            <a:r>
              <a:rPr lang="vi-VN" sz="2800" kern="100">
                <a:effectLst/>
                <a:latin typeface="Arial" panose="020B0604020202020204" pitchFamily="34" charset="0"/>
                <a:ea typeface="Arial" panose="020B0604020202020204" pitchFamily="34" charset="0"/>
                <a:cs typeface="Times New Roman" panose="02020603050405020304" pitchFamily="18" charset="0"/>
              </a:rPr>
              <a:t>: 65 sau Công nguyên</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r>
              <a:rPr lang="vi-VN" sz="2800" b="1" kern="100">
                <a:effectLst/>
                <a:latin typeface="Arial" panose="020B0604020202020204" pitchFamily="34" charset="0"/>
                <a:ea typeface="Arial" panose="020B0604020202020204" pitchFamily="34" charset="0"/>
                <a:cs typeface="Times New Roman" panose="02020603050405020304" pitchFamily="18" charset="0"/>
              </a:rPr>
              <a:t>Từ khóa</a:t>
            </a:r>
            <a:r>
              <a:rPr lang="vi-VN" sz="2800" kern="100">
                <a:effectLst/>
                <a:latin typeface="Arial" panose="020B0604020202020204" pitchFamily="34" charset="0"/>
                <a:ea typeface="Arial" panose="020B0604020202020204" pitchFamily="34" charset="0"/>
                <a:cs typeface="Times New Roman" panose="02020603050405020304" pitchFamily="18" charset="0"/>
              </a:rPr>
              <a:t>: Ngay lập tức (eutheo¯s)</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Câu gốc: “Vì Con Người đến không phải để được phục vụ nhưng để phục vụ và hiến mạng sống làm giá chuộc nhiều người” (10:45).</a:t>
            </a:r>
          </a:p>
        </p:txBody>
      </p:sp>
    </p:spTree>
    <p:extLst>
      <p:ext uri="{BB962C8B-B14F-4D97-AF65-F5344CB8AC3E}">
        <p14:creationId xmlns:p14="http://schemas.microsoft.com/office/powerpoint/2010/main" val="15978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Lời chứng về quyền tác giả của Phúc âm Mác mang tên ông là sớm và </a:t>
            </a:r>
            <a:r>
              <a:rPr lang="vi-VN" sz="2400" b="1" kern="100">
                <a:effectLst/>
                <a:latin typeface="Arial" panose="020B0604020202020204" pitchFamily="34" charset="0"/>
                <a:ea typeface="Arial" panose="020B0604020202020204" pitchFamily="34" charset="0"/>
                <a:cs typeface="Times New Roman" panose="02020603050405020304" pitchFamily="18" charset="0"/>
              </a:rPr>
              <a:t>không thể tranh cãi. </a:t>
            </a:r>
            <a:r>
              <a:rPr lang="vi-VN" sz="2400" kern="100">
                <a:effectLst/>
                <a:latin typeface="Arial" panose="020B0604020202020204" pitchFamily="34" charset="0"/>
                <a:ea typeface="Arial" panose="020B0604020202020204" pitchFamily="34" charset="0"/>
                <a:cs typeface="Times New Roman" panose="02020603050405020304" pitchFamily="18" charset="0"/>
              </a:rPr>
              <a:t>Vào đầu thế kỷ thứ hai, cả </a:t>
            </a:r>
            <a:r>
              <a:rPr lang="vi-VN" sz="2400" b="1" kern="100">
                <a:effectLst/>
                <a:latin typeface="Arial" panose="020B0604020202020204" pitchFamily="34" charset="0"/>
                <a:ea typeface="Arial" panose="020B0604020202020204" pitchFamily="34" charset="0"/>
                <a:cs typeface="Times New Roman" panose="02020603050405020304" pitchFamily="18" charset="0"/>
              </a:rPr>
              <a:t>Papias và Justin </a:t>
            </a:r>
            <a:r>
              <a:rPr lang="vi-VN" sz="2400" kern="100">
                <a:effectLst/>
                <a:latin typeface="Arial" panose="020B0604020202020204" pitchFamily="34" charset="0"/>
                <a:ea typeface="Arial" panose="020B0604020202020204" pitchFamily="34" charset="0"/>
                <a:cs typeface="Times New Roman" panose="02020603050405020304" pitchFamily="18" charset="0"/>
              </a:rPr>
              <a:t>Tử đạo đều nói rằng Phúc âm thứ hai được viết bởi Mác và ông đã nhận được </a:t>
            </a:r>
            <a:r>
              <a:rPr lang="vi-VN" sz="2400" b="1" kern="100">
                <a:effectLst/>
                <a:latin typeface="Arial" panose="020B0604020202020204" pitchFamily="34" charset="0"/>
                <a:ea typeface="Arial" panose="020B0604020202020204" pitchFamily="34" charset="0"/>
                <a:cs typeface="Times New Roman" panose="02020603050405020304" pitchFamily="18" charset="0"/>
              </a:rPr>
              <a:t>thông tin từ Phi-e-rơ</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Tiêu đề tiếng Hy Lạp </a:t>
            </a:r>
            <a:r>
              <a:rPr lang="vi-VN" sz="2400" b="1" kern="100">
                <a:effectLst/>
                <a:latin typeface="Arial" panose="020B0604020202020204" pitchFamily="34" charset="0"/>
                <a:ea typeface="Arial" panose="020B0604020202020204" pitchFamily="34" charset="0"/>
                <a:cs typeface="Times New Roman" panose="02020603050405020304" pitchFamily="18" charset="0"/>
              </a:rPr>
              <a:t>Kata Markon, “theo Mark,” </a:t>
            </a:r>
            <a:r>
              <a:rPr lang="vi-VN" sz="2400" kern="100">
                <a:effectLst/>
                <a:latin typeface="Arial" panose="020B0604020202020204" pitchFamily="34" charset="0"/>
                <a:ea typeface="Arial" panose="020B0604020202020204" pitchFamily="34" charset="0"/>
                <a:cs typeface="Times New Roman" panose="02020603050405020304" pitchFamily="18" charset="0"/>
              </a:rPr>
              <a:t>xuất hiện trong các bản thảo sớm nhất. Thật khó để tin rằng có người lại gán Phúc âm này cho một nhân vật phụ như John Mark nếu ông ta không phải là tác giả thực sự. </a:t>
            </a:r>
            <a:r>
              <a:rPr lang="vi-VN" sz="2400" b="1" kern="100">
                <a:effectLst/>
                <a:latin typeface="Arial" panose="020B0604020202020204" pitchFamily="34" charset="0"/>
                <a:ea typeface="Arial" panose="020B0604020202020204" pitchFamily="34" charset="0"/>
                <a:cs typeface="Times New Roman" panose="02020603050405020304" pitchFamily="18" charset="0"/>
              </a:rPr>
              <a:t>John là tên Do Thái </a:t>
            </a:r>
            <a:r>
              <a:rPr lang="vi-VN" sz="2400" kern="100">
                <a:effectLst/>
                <a:latin typeface="Arial" panose="020B0604020202020204" pitchFamily="34" charset="0"/>
                <a:ea typeface="Arial" panose="020B0604020202020204" pitchFamily="34" charset="0"/>
                <a:cs typeface="Times New Roman" panose="02020603050405020304" pitchFamily="18" charset="0"/>
              </a:rPr>
              <a:t>của ông trong khi </a:t>
            </a:r>
            <a:r>
              <a:rPr lang="vi-VN" sz="2400" b="1" kern="100">
                <a:effectLst/>
                <a:latin typeface="Arial" panose="020B0604020202020204" pitchFamily="34" charset="0"/>
                <a:ea typeface="Arial" panose="020B0604020202020204" pitchFamily="34" charset="0"/>
                <a:cs typeface="Times New Roman" panose="02020603050405020304" pitchFamily="18" charset="0"/>
              </a:rPr>
              <a:t>Mark là tên La Mã </a:t>
            </a:r>
            <a:r>
              <a:rPr lang="vi-VN" sz="2400" kern="100">
                <a:effectLst/>
                <a:latin typeface="Arial" panose="020B0604020202020204" pitchFamily="34" charset="0"/>
                <a:ea typeface="Arial" panose="020B0604020202020204" pitchFamily="34" charset="0"/>
                <a:cs typeface="Times New Roman" panose="02020603050405020304" pitchFamily="18" charset="0"/>
              </a:rPr>
              <a:t>của ông.</a:t>
            </a:r>
          </a:p>
        </p:txBody>
      </p:sp>
    </p:spTree>
    <p:extLst>
      <p:ext uri="{BB962C8B-B14F-4D97-AF65-F5344CB8AC3E}">
        <p14:creationId xmlns:p14="http://schemas.microsoft.com/office/powerpoint/2010/main" val="1666008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marL="0" marR="0" indent="0">
              <a:lnSpc>
                <a:spcPct val="115000"/>
              </a:lnSpc>
              <a:spcBef>
                <a:spcPts val="0"/>
              </a:spcBef>
              <a:spcAft>
                <a:spcPts val="800"/>
              </a:spcAft>
              <a:buNone/>
            </a:pPr>
            <a:r>
              <a:rPr lang="vi-VN" sz="1800" b="1" kern="100">
                <a:effectLst/>
                <a:latin typeface="Arial" panose="020B0604020202020204" pitchFamily="34" charset="0"/>
                <a:ea typeface="Arial" panose="020B0604020202020204" pitchFamily="34" charset="0"/>
                <a:cs typeface="Times New Roman" panose="02020603050405020304" pitchFamily="18" charset="0"/>
              </a:rPr>
              <a:t>Hy Lạp nổi bật</a:t>
            </a:r>
          </a:p>
          <a:p>
            <a:pPr marL="0" marR="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Nô lệ</a:t>
            </a:r>
            <a:r>
              <a:rPr lang="vi-VN" sz="2400" kern="100">
                <a:effectLst/>
                <a:latin typeface="Arial" panose="020B0604020202020204" pitchFamily="34" charset="0"/>
                <a:ea typeface="Arial" panose="020B0604020202020204" pitchFamily="34" charset="0"/>
                <a:cs typeface="Times New Roman" panose="02020603050405020304" pitchFamily="18" charset="0"/>
              </a:rPr>
              <a:t>. Tiếng Hy Lạp </a:t>
            </a:r>
            <a:r>
              <a:rPr lang="el-GR" sz="2400" kern="100">
                <a:effectLst/>
                <a:latin typeface="Arial" panose="020B0604020202020204" pitchFamily="34" charset="0"/>
                <a:ea typeface="Arial" panose="020B0604020202020204" pitchFamily="34" charset="0"/>
                <a:cs typeface="Times New Roman" panose="02020603050405020304" pitchFamily="18" charset="0"/>
              </a:rPr>
              <a:t>δοῦλος (</a:t>
            </a:r>
            <a:r>
              <a:rPr lang="vi-VN" sz="2400" kern="100">
                <a:effectLst/>
                <a:latin typeface="Arial" panose="020B0604020202020204" pitchFamily="34" charset="0"/>
                <a:ea typeface="Arial" panose="020B0604020202020204" pitchFamily="34" charset="0"/>
                <a:cs typeface="Times New Roman" panose="02020603050405020304" pitchFamily="18" charset="0"/>
              </a:rPr>
              <a:t>doulos). Một số từ Hy Lạp trong Tân Ước truyền đạt ý tưởng một người là đầy tớ của người khác. </a:t>
            </a:r>
          </a:p>
          <a:p>
            <a:pPr marL="0" marR="0" indent="0">
              <a:lnSpc>
                <a:spcPct val="115000"/>
              </a:lnSpc>
              <a:spcBef>
                <a:spcPts val="0"/>
              </a:spcBef>
              <a:spcAft>
                <a:spcPts val="800"/>
              </a:spcAft>
              <a:buNone/>
            </a:pPr>
            <a:r>
              <a:rPr lang="vi-VN" sz="2400" b="1" kern="100">
                <a:effectLst/>
                <a:latin typeface="Arial" panose="020B0604020202020204" pitchFamily="34" charset="0"/>
                <a:ea typeface="Arial" panose="020B0604020202020204" pitchFamily="34" charset="0"/>
                <a:cs typeface="Times New Roman" panose="02020603050405020304" pitchFamily="18" charset="0"/>
              </a:rPr>
              <a:t>Trong Tân Ước, doulos thường được dùng theo nghĩa đen </a:t>
            </a:r>
            <a:r>
              <a:rPr lang="vi-VN" sz="2400" kern="100">
                <a:effectLst/>
                <a:latin typeface="Arial" panose="020B0604020202020204" pitchFamily="34" charset="0"/>
                <a:ea typeface="Arial" panose="020B0604020202020204" pitchFamily="34" charset="0"/>
                <a:cs typeface="Times New Roman" panose="02020603050405020304" pitchFamily="18" charset="0"/>
              </a:rPr>
              <a:t>(Mác 8:9; 14:47; Lu-ca 17:7–10; Giăng 13:16; Ê-phê-sô 6:5–9; Phlm 16), </a:t>
            </a:r>
            <a:r>
              <a:rPr lang="vi-VN" sz="2400" b="1" kern="100">
                <a:effectLst/>
                <a:latin typeface="Arial" panose="020B0604020202020204" pitchFamily="34" charset="0"/>
                <a:ea typeface="Arial" panose="020B0604020202020204" pitchFamily="34" charset="0"/>
                <a:cs typeface="Times New Roman" panose="02020603050405020304" pitchFamily="18" charset="0"/>
              </a:rPr>
              <a:t>nhưng là nghĩa bóng mô tả ai đó phục vụ</a:t>
            </a:r>
            <a:r>
              <a:rPr lang="vi-VN" sz="2400" kern="100">
                <a:effectLst/>
                <a:latin typeface="Arial" panose="020B0604020202020204" pitchFamily="34" charset="0"/>
                <a:ea typeface="Arial" panose="020B0604020202020204" pitchFamily="34" charset="0"/>
                <a:cs typeface="Times New Roman" panose="02020603050405020304" pitchFamily="18" charset="0"/>
              </a:rPr>
              <a:t>. Đức Chúa Trời và dân Ngài cũng tầm thường (Mác 10:44; Công vụ 2:18; 4:29; Rô-ma 1:1; 2 Cô-rinh-tô 4:5; 1 Phi-e-rơ 2:16; Khải huyền 2:20). </a:t>
            </a:r>
          </a:p>
        </p:txBody>
      </p:sp>
    </p:spTree>
    <p:extLst>
      <p:ext uri="{BB962C8B-B14F-4D97-AF65-F5344CB8AC3E}">
        <p14:creationId xmlns:p14="http://schemas.microsoft.com/office/powerpoint/2010/main" val="571438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có hai cách sử dụng </a:t>
            </a:r>
            <a:r>
              <a:rPr lang="vi-VN" sz="2400" b="1" kern="100">
                <a:effectLst/>
                <a:latin typeface="Arial" panose="020B0604020202020204" pitchFamily="34" charset="0"/>
                <a:ea typeface="Arial" panose="020B0604020202020204" pitchFamily="34" charset="0"/>
                <a:cs typeface="Times New Roman" panose="02020603050405020304" pitchFamily="18" charset="0"/>
              </a:rPr>
              <a:t>doulos</a:t>
            </a:r>
            <a:r>
              <a:rPr lang="vi-VN" sz="2400" kern="100">
                <a:effectLst/>
                <a:latin typeface="Arial" panose="020B0604020202020204" pitchFamily="34" charset="0"/>
                <a:ea typeface="Arial" panose="020B0604020202020204" pitchFamily="34" charset="0"/>
                <a:cs typeface="Times New Roman" panose="02020603050405020304" pitchFamily="18" charset="0"/>
              </a:rPr>
              <a:t> đáng kể, một về Đấng Christ và một về Cơ-đốc nhân:</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 (1) Phi-líp 2:6 </a:t>
            </a:r>
            <a:r>
              <a:rPr lang="vi-VN" sz="2400" b="1" kern="100">
                <a:effectLst/>
                <a:latin typeface="Arial" panose="020B0604020202020204" pitchFamily="34" charset="0"/>
                <a:ea typeface="Arial" panose="020B0604020202020204" pitchFamily="34" charset="0"/>
                <a:cs typeface="Times New Roman" panose="02020603050405020304" pitchFamily="18" charset="0"/>
              </a:rPr>
              <a:t>đề cập đến sự hạ mình </a:t>
            </a:r>
            <a:r>
              <a:rPr lang="vi-VN" sz="2400" kern="100">
                <a:effectLst/>
                <a:latin typeface="Arial" panose="020B0604020202020204" pitchFamily="34" charset="0"/>
                <a:ea typeface="Arial" panose="020B0604020202020204" pitchFamily="34" charset="0"/>
                <a:cs typeface="Times New Roman" panose="02020603050405020304" pitchFamily="18" charset="0"/>
              </a:rPr>
              <a:t>của Chúa Giê-su trong sự nhập thể, và </a:t>
            </a:r>
          </a:p>
          <a:p>
            <a:pPr marL="0" marR="0" indent="0">
              <a:lnSpc>
                <a:spcPct val="115000"/>
              </a:lnSpc>
              <a:spcBef>
                <a:spcPts val="0"/>
              </a:spcBef>
              <a:spcAft>
                <a:spcPts val="800"/>
              </a:spcAft>
              <a:buNone/>
            </a:pPr>
            <a:r>
              <a:rPr lang="vi-VN" sz="2400" kern="100">
                <a:effectLst/>
                <a:latin typeface="Arial" panose="020B0604020202020204" pitchFamily="34" charset="0"/>
                <a:ea typeface="Arial" panose="020B0604020202020204" pitchFamily="34" charset="0"/>
                <a:cs typeface="Times New Roman" panose="02020603050405020304" pitchFamily="18" charset="0"/>
              </a:rPr>
              <a:t>(2) Rô-ma 6:16–18 </a:t>
            </a:r>
            <a:r>
              <a:rPr lang="vi-VN" sz="2400" b="1" kern="100">
                <a:effectLst/>
                <a:latin typeface="Arial" panose="020B0604020202020204" pitchFamily="34" charset="0"/>
                <a:ea typeface="Arial" panose="020B0604020202020204" pitchFamily="34" charset="0"/>
                <a:cs typeface="Times New Roman" panose="02020603050405020304" pitchFamily="18" charset="0"/>
              </a:rPr>
              <a:t>thay vào đó đề cập đến việc trở thành nô lệ của sự công chính</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255554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152400"/>
            <a:ext cx="6659110" cy="6205267"/>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Mark sống ở Jerusalem vào thời Chúa Giêsu. </a:t>
            </a:r>
          </a:p>
          <a:p>
            <a:pPr>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Hội thánh đầu tiên </a:t>
            </a:r>
            <a:r>
              <a:rPr lang="vi-VN" sz="2400" kern="100">
                <a:effectLst/>
                <a:latin typeface="Arial" panose="020B0604020202020204" pitchFamily="34" charset="0"/>
                <a:ea typeface="Arial" panose="020B0604020202020204" pitchFamily="34" charset="0"/>
                <a:cs typeface="Times New Roman" panose="02020603050405020304" pitchFamily="18" charset="0"/>
              </a:rPr>
              <a:t>thường nhóm lại ở đó nên Mác rất quen biết với các sứ đồ. </a:t>
            </a:r>
          </a:p>
          <a:p>
            <a:pPr>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Mác cũng là anh em họ của Ba-na-ba </a:t>
            </a:r>
            <a:r>
              <a:rPr lang="vi-VN" sz="2400" kern="100">
                <a:effectLst/>
                <a:latin typeface="Arial" panose="020B0604020202020204" pitchFamily="34" charset="0"/>
                <a:ea typeface="Arial" panose="020B0604020202020204" pitchFamily="34" charset="0"/>
                <a:cs typeface="Times New Roman" panose="02020603050405020304" pitchFamily="18" charset="0"/>
              </a:rPr>
              <a:t>(Cô-lô-se 4:10) và đã </a:t>
            </a:r>
            <a:r>
              <a:rPr lang="vi-VN" sz="2400" b="1" kern="100">
                <a:effectLst/>
                <a:latin typeface="Arial" panose="020B0604020202020204" pitchFamily="34" charset="0"/>
                <a:ea typeface="Arial" panose="020B0604020202020204" pitchFamily="34" charset="0"/>
                <a:cs typeface="Times New Roman" panose="02020603050405020304" pitchFamily="18" charset="0"/>
              </a:rPr>
              <a:t>hỗ trợ Phao-lô và Ba-na-ba </a:t>
            </a:r>
            <a:r>
              <a:rPr lang="vi-VN" sz="2400" kern="100">
                <a:effectLst/>
                <a:latin typeface="Arial" panose="020B0604020202020204" pitchFamily="34" charset="0"/>
                <a:ea typeface="Arial" panose="020B0604020202020204" pitchFamily="34" charset="0"/>
                <a:cs typeface="Times New Roman" panose="02020603050405020304" pitchFamily="18" charset="0"/>
              </a:rPr>
              <a:t>(Công vụ 13:5, 13).</a:t>
            </a:r>
          </a:p>
        </p:txBody>
      </p:sp>
    </p:spTree>
    <p:extLst>
      <p:ext uri="{BB962C8B-B14F-4D97-AF65-F5344CB8AC3E}">
        <p14:creationId xmlns:p14="http://schemas.microsoft.com/office/powerpoint/2010/main" val="3340152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23600</TotalTime>
  <Words>4713</Words>
  <Application>Microsoft Office PowerPoint</Application>
  <PresentationFormat>Custom</PresentationFormat>
  <Paragraphs>188</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Tw Cen MT</vt:lpstr>
      <vt:lpstr>Verdana</vt:lpstr>
      <vt:lpstr>Circuit</vt:lpstr>
      <vt:lpstr>Tôn Vinh Đức Chúa Trời</vt:lpstr>
      <vt:lpstr>Sơ lược tân ước 101 – ch 6</vt:lpstr>
      <vt:lpstr>ch 6: MÁc - Người hầu thần thánh ( MARK - The Divine Servant)</vt:lpstr>
      <vt:lpstr>Lời mở đầu</vt:lpstr>
      <vt:lpstr>Sự kiện chính</vt:lpstr>
      <vt:lpstr>I. TÁC GIẢ</vt:lpstr>
      <vt:lpstr>I. TÁC GIẢ</vt:lpstr>
      <vt:lpstr>I. TÁC GIẢ</vt:lpstr>
      <vt:lpstr>I. TÁC GIẢ</vt:lpstr>
      <vt:lpstr>I. TÁC GIẢ</vt:lpstr>
      <vt:lpstr>I. TÁC GIẢ</vt:lpstr>
      <vt:lpstr>II. NGƯỜI NHẬN</vt:lpstr>
      <vt:lpstr>II. NGƯỜI NHẬN</vt:lpstr>
      <vt:lpstr>II. NGƯỜI NHẬN</vt:lpstr>
      <vt:lpstr>II. NGƯỜI NHẬN</vt:lpstr>
      <vt:lpstr>III. DỊP VÀ NGÀY</vt:lpstr>
      <vt:lpstr>III. DỊP VÀ NGÀY</vt:lpstr>
      <vt:lpstr>III. DỊP VÀ NGÀY</vt:lpstr>
      <vt:lpstr>III. DỊP VÀ NGÀY</vt:lpstr>
      <vt:lpstr>IV. THỂ LOẠI VÀ CƠ CẤU</vt:lpstr>
      <vt:lpstr>IV. THỂ LOẠI VÀ CƠ CẤU</vt:lpstr>
      <vt:lpstr>IV. THỂ LOẠI VÀ CƠ CẤU</vt:lpstr>
      <vt:lpstr>IV. THỂ LOẠI VÀ CƠ CẤU</vt:lpstr>
      <vt:lpstr>IV. TIN NHẮN - Chúa Giêsu là Tôi Tớ Thiên Chúa Con Thiên Chúa </vt:lpstr>
      <vt:lpstr>IV. TIN NHẮN - Chúa Giêsu là Tôi Tớ Thiên Chúa Con Thiên Chúa</vt:lpstr>
      <vt:lpstr>IV. TIN NHẮN - Chúa Giêsu là Tôi Tớ Thiên Chúa Con Thiên Chúa</vt:lpstr>
      <vt:lpstr>IV. TIN NHẮN - Hành Động </vt:lpstr>
      <vt:lpstr>IV. TIN NHẮN - Sự chú ý đến chi tiết </vt:lpstr>
      <vt:lpstr>IV. TIN NHẮN - Sự chú ý đến chi tiết</vt:lpstr>
      <vt:lpstr>IV. TIN NHẮN - Sự chú ý đến chi tiết</vt:lpstr>
      <vt:lpstr>IV. TIN NHẮN - Sự chú ý đến chi tiết</vt:lpstr>
      <vt:lpstr>IV. TIN NHẮN - Sự chú ý đến chi tiết</vt:lpstr>
      <vt:lpstr>IV. TIN NHẮN - Sự chú ý đến chi tiết</vt:lpstr>
      <vt:lpstr>V. PHẦN KẾT LUẬN </vt:lpstr>
      <vt:lpstr>V. PHẦN KẾT LUẬN </vt:lpstr>
      <vt:lpstr>V. PHẦN KẾT LUẬN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11</cp:revision>
  <dcterms:created xsi:type="dcterms:W3CDTF">2024-04-19T16:38:10Z</dcterms:created>
  <dcterms:modified xsi:type="dcterms:W3CDTF">2024-06-12T22:21:42Z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